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694" r:id="rId1"/>
    <p:sldMasterId id="2147483682" r:id="rId2"/>
  </p:sldMasterIdLst>
  <p:notesMasterIdLst>
    <p:notesMasterId r:id="rId30"/>
  </p:notesMasterIdLst>
  <p:handoutMasterIdLst>
    <p:handoutMasterId r:id="rId31"/>
  </p:handoutMasterIdLst>
  <p:sldIdLst>
    <p:sldId id="333" r:id="rId3"/>
    <p:sldId id="325" r:id="rId4"/>
    <p:sldId id="312" r:id="rId5"/>
    <p:sldId id="313" r:id="rId6"/>
    <p:sldId id="314" r:id="rId7"/>
    <p:sldId id="315" r:id="rId8"/>
    <p:sldId id="316" r:id="rId9"/>
    <p:sldId id="317" r:id="rId10"/>
    <p:sldId id="318" r:id="rId11"/>
    <p:sldId id="320" r:id="rId12"/>
    <p:sldId id="374" r:id="rId13"/>
    <p:sldId id="321" r:id="rId14"/>
    <p:sldId id="322" r:id="rId15"/>
    <p:sldId id="375" r:id="rId16"/>
    <p:sldId id="376" r:id="rId17"/>
    <p:sldId id="336" r:id="rId18"/>
    <p:sldId id="337" r:id="rId19"/>
    <p:sldId id="338" r:id="rId20"/>
    <p:sldId id="368" r:id="rId21"/>
    <p:sldId id="310" r:id="rId22"/>
    <p:sldId id="377" r:id="rId23"/>
    <p:sldId id="362" r:id="rId24"/>
    <p:sldId id="363" r:id="rId25"/>
    <p:sldId id="364" r:id="rId26"/>
    <p:sldId id="366" r:id="rId27"/>
    <p:sldId id="323" r:id="rId28"/>
    <p:sldId id="339" r:id="rId29"/>
  </p:sldIdLst>
  <p:sldSz cx="9144000" cy="6858000" type="letter"/>
  <p:notesSz cx="7302500" cy="95885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176" userDrawn="1">
          <p15:clr>
            <a:srgbClr val="A4A3A4"/>
          </p15:clr>
        </p15:guide>
        <p15:guide id="2" pos="2856" userDrawn="1">
          <p15:clr>
            <a:srgbClr val="A4A3A4"/>
          </p15:clr>
        </p15:guide>
        <p15:guide id="3" pos="144" userDrawn="1">
          <p15:clr>
            <a:srgbClr val="A4A3A4"/>
          </p15:clr>
        </p15:guide>
        <p15:guide id="4" pos="5616" userDrawn="1">
          <p15:clr>
            <a:srgbClr val="A4A3A4"/>
          </p15:clr>
        </p15:guide>
        <p15:guide id="5" orient="horz" userDrawn="1">
          <p15:clr>
            <a:srgbClr val="A4A3A4"/>
          </p15:clr>
        </p15:guide>
        <p15:guide id="6" pos="43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19">
          <p15:clr>
            <a:srgbClr val="A4A3A4"/>
          </p15:clr>
        </p15:guide>
        <p15:guide id="2" pos="230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92034"/>
    <a:srgbClr val="EFF755"/>
    <a:srgbClr val="CC6600"/>
    <a:srgbClr val="6666FF"/>
    <a:srgbClr val="008000"/>
    <a:srgbClr val="000080"/>
    <a:srgbClr val="004000"/>
    <a:srgbClr val="9966FF"/>
    <a:srgbClr val="CCE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72" autoAdjust="0"/>
    <p:restoredTop sz="95143" autoAdjust="0"/>
  </p:normalViewPr>
  <p:slideViewPr>
    <p:cSldViewPr snapToGrid="0">
      <p:cViewPr varScale="1">
        <p:scale>
          <a:sx n="129" d="100"/>
          <a:sy n="129" d="100"/>
        </p:scale>
        <p:origin x="1952" y="200"/>
      </p:cViewPr>
      <p:guideLst>
        <p:guide orient="horz" pos="1176"/>
        <p:guide pos="2856"/>
        <p:guide pos="144"/>
        <p:guide pos="5616"/>
        <p:guide orient="horz"/>
        <p:guide pos="432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51" d="100"/>
          <a:sy n="51" d="100"/>
        </p:scale>
        <p:origin x="-1818" y="-102"/>
      </p:cViewPr>
      <p:guideLst>
        <p:guide orient="horz" pos="3019"/>
        <p:guide pos="230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6.xml"/></Relationships>
</file>

<file path=ppt/_rels/viewProps.xml.rels><?xml version="1.0" encoding="UTF-8" standalone="yes"?>
<Relationships xmlns="http://schemas.openxmlformats.org/package/2006/relationships"><Relationship Id="rId3" Type="http://schemas.openxmlformats.org/officeDocument/2006/relationships/slide" Target="slides/slide26.xml"/><Relationship Id="rId2" Type="http://schemas.openxmlformats.org/officeDocument/2006/relationships/slide" Target="slides/slide12.xml"/><Relationship Id="rId1" Type="http://schemas.openxmlformats.org/officeDocument/2006/relationships/slide" Target="slides/slide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65475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231" tIns="48115" rIns="96231" bIns="48115" numCol="1" anchor="t" anchorCtr="0" compatLnSpc="1">
            <a:prstTxWarp prst="textNoShape">
              <a:avLst/>
            </a:prstTxWarp>
          </a:bodyPr>
          <a:lstStyle>
            <a:lvl1pPr defTabSz="962025">
              <a:defRPr sz="1200" smtClean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782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37025" y="0"/>
            <a:ext cx="3165475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231" tIns="48115" rIns="96231" bIns="48115" numCol="1" anchor="t" anchorCtr="0" compatLnSpc="1">
            <a:prstTxWarp prst="textNoShape">
              <a:avLst/>
            </a:prstTxWarp>
          </a:bodyPr>
          <a:lstStyle>
            <a:lvl1pPr algn="r" defTabSz="962025">
              <a:defRPr sz="1200" smtClean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782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09075"/>
            <a:ext cx="3165475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231" tIns="48115" rIns="96231" bIns="48115" numCol="1" anchor="b" anchorCtr="0" compatLnSpc="1">
            <a:prstTxWarp prst="textNoShape">
              <a:avLst/>
            </a:prstTxWarp>
          </a:bodyPr>
          <a:lstStyle>
            <a:lvl1pPr defTabSz="962025">
              <a:defRPr sz="1200" smtClean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782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37025" y="9109075"/>
            <a:ext cx="3165475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231" tIns="48115" rIns="96231" bIns="48115" numCol="1" anchor="b" anchorCtr="0" compatLnSpc="1">
            <a:prstTxWarp prst="textNoShape">
              <a:avLst/>
            </a:prstTxWarp>
          </a:bodyPr>
          <a:lstStyle>
            <a:lvl1pPr algn="r" defTabSz="962025">
              <a:defRPr sz="1200" smtClean="0">
                <a:latin typeface="Times New Roman" pitchFamily="18" charset="0"/>
              </a:defRPr>
            </a:lvl1pPr>
          </a:lstStyle>
          <a:p>
            <a:pPr>
              <a:defRPr/>
            </a:pPr>
            <a:fld id="{66158826-EADE-4792-AB13-43381F09BFE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08518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65475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231" tIns="48115" rIns="96231" bIns="48115" numCol="1" anchor="t" anchorCtr="0" compatLnSpc="1">
            <a:prstTxWarp prst="textNoShape">
              <a:avLst/>
            </a:prstTxWarp>
          </a:bodyPr>
          <a:lstStyle>
            <a:lvl1pPr defTabSz="962025">
              <a:defRPr sz="1200" smtClean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37025" y="0"/>
            <a:ext cx="3165475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231" tIns="48115" rIns="96231" bIns="48115" numCol="1" anchor="t" anchorCtr="0" compatLnSpc="1">
            <a:prstTxWarp prst="textNoShape">
              <a:avLst/>
            </a:prstTxWarp>
          </a:bodyPr>
          <a:lstStyle>
            <a:lvl1pPr algn="r" defTabSz="962025">
              <a:defRPr sz="1200" smtClean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53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4125" y="719138"/>
            <a:ext cx="4794250" cy="3595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74725" y="4554538"/>
            <a:ext cx="5353050" cy="431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231" tIns="48115" rIns="96231" bIns="4811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07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09075"/>
            <a:ext cx="3165475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231" tIns="48115" rIns="96231" bIns="48115" numCol="1" anchor="b" anchorCtr="0" compatLnSpc="1">
            <a:prstTxWarp prst="textNoShape">
              <a:avLst/>
            </a:prstTxWarp>
          </a:bodyPr>
          <a:lstStyle>
            <a:lvl1pPr defTabSz="962025">
              <a:defRPr sz="1200" smtClean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37025" y="9109075"/>
            <a:ext cx="3165475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231" tIns="48115" rIns="96231" bIns="48115" numCol="1" anchor="b" anchorCtr="0" compatLnSpc="1">
            <a:prstTxWarp prst="textNoShape">
              <a:avLst/>
            </a:prstTxWarp>
          </a:bodyPr>
          <a:lstStyle>
            <a:lvl1pPr algn="r" defTabSz="962025">
              <a:defRPr sz="1200" smtClean="0">
                <a:latin typeface="Times New Roman" pitchFamily="18" charset="0"/>
              </a:defRPr>
            </a:lvl1pPr>
          </a:lstStyle>
          <a:p>
            <a:pPr>
              <a:defRPr/>
            </a:pPr>
            <a:fld id="{ECC53042-5A96-4DBC-B738-B843823BA6D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90941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63565D6-C9A9-40B4-B6E6-5887FB414E06}" type="slidenum">
              <a:rPr lang="en-US"/>
              <a:pPr/>
              <a:t>2</a:t>
            </a:fld>
            <a:endParaRPr lang="en-US"/>
          </a:p>
        </p:txBody>
      </p:sp>
      <p:sp>
        <p:nvSpPr>
          <p:cNvPr id="81922" name="Rectangle 2050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3" name="Rectangle 2051"/>
          <p:cNvSpPr>
            <a:spLocks noGrp="1" noChangeArrowheads="1"/>
          </p:cNvSpPr>
          <p:nvPr>
            <p:ph type="body" idx="1"/>
          </p:nvPr>
        </p:nvSpPr>
        <p:spPr>
          <a:xfrm>
            <a:off x="412750" y="4554538"/>
            <a:ext cx="6550025" cy="431482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5289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620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D1D2D21-C9A8-4673-BFA5-978DE05036F9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pPr marL="0" marR="0" lvl="0" indent="0" algn="r" defTabSz="96202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81922" name="Rectangle 2050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3" name="Rectangle 2051"/>
          <p:cNvSpPr>
            <a:spLocks noGrp="1" noChangeArrowheads="1"/>
          </p:cNvSpPr>
          <p:nvPr>
            <p:ph type="body" idx="1"/>
          </p:nvPr>
        </p:nvSpPr>
        <p:spPr>
          <a:xfrm>
            <a:off x="412750" y="4554538"/>
            <a:ext cx="6550025" cy="431482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4703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4898D4B-7B82-4A29-B96A-D3B0FBF9DF53}" type="slidenum">
              <a:rPr lang="en-US"/>
              <a:pPr/>
              <a:t>25</a:t>
            </a:fld>
            <a:endParaRPr lang="en-US"/>
          </a:p>
        </p:txBody>
      </p:sp>
      <p:sp>
        <p:nvSpPr>
          <p:cNvPr id="29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12750" y="4554538"/>
            <a:ext cx="6550025" cy="4314825"/>
          </a:xfrm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714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466458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697213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661512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304800" y="277813"/>
            <a:ext cx="8605838" cy="6254750"/>
          </a:xfrm>
          <a:prstGeom prst="rect">
            <a:avLst/>
          </a:prstGeom>
          <a:noFill/>
          <a:ln w="38100">
            <a:solidFill>
              <a:srgbClr val="333399"/>
            </a:solidFill>
            <a:miter lim="800000"/>
            <a:headEnd/>
            <a:tailEnd/>
          </a:ln>
          <a:effectLst>
            <a:outerShdw dist="107763" dir="2700000" algn="ctr" rotWithShape="0">
              <a:srgbClr val="892034"/>
            </a:outerShdw>
          </a:effectLst>
        </p:spPr>
        <p:txBody>
          <a:bodyPr wrap="none" anchor="ctr"/>
          <a:lstStyle/>
          <a:p>
            <a:pPr algn="ctr">
              <a:defRPr/>
            </a:pPr>
            <a:endParaRPr lang="en-US">
              <a:solidFill>
                <a:schemeClr val="hlink"/>
              </a:solidFill>
              <a:latin typeface="Times New Roman" pitchFamily="18" charset="0"/>
            </a:endParaRPr>
          </a:p>
        </p:txBody>
      </p:sp>
      <p:sp>
        <p:nvSpPr>
          <p:cNvPr id="8" name="Text Box 8"/>
          <p:cNvSpPr txBox="1">
            <a:spLocks noChangeArrowheads="1"/>
          </p:cNvSpPr>
          <p:nvPr/>
        </p:nvSpPr>
        <p:spPr bwMode="auto">
          <a:xfrm>
            <a:off x="479425" y="130175"/>
            <a:ext cx="3821113" cy="366713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anchor="ctr" anchorCtr="1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800" b="1" dirty="0">
                <a:solidFill>
                  <a:srgbClr val="333399"/>
                </a:solidFill>
              </a:rPr>
              <a:t>ECE 8443 – Pattern Recognition</a:t>
            </a:r>
          </a:p>
        </p:txBody>
      </p:sp>
      <p:sp>
        <p:nvSpPr>
          <p:cNvPr id="4" name="Rectangle 5"/>
          <p:cNvSpPr>
            <a:spLocks noChangeArrowheads="1"/>
          </p:cNvSpPr>
          <p:nvPr userDrawn="1"/>
        </p:nvSpPr>
        <p:spPr bwMode="auto">
          <a:xfrm>
            <a:off x="304800" y="277813"/>
            <a:ext cx="8605838" cy="6254750"/>
          </a:xfrm>
          <a:prstGeom prst="rect">
            <a:avLst/>
          </a:prstGeom>
          <a:noFill/>
          <a:ln w="38100">
            <a:solidFill>
              <a:srgbClr val="333399"/>
            </a:solidFill>
            <a:miter lim="800000"/>
            <a:headEnd/>
            <a:tailEnd/>
          </a:ln>
          <a:effectLst>
            <a:outerShdw dist="107763" dir="2700000" algn="ctr" rotWithShape="0">
              <a:srgbClr val="892034"/>
            </a:outerShdw>
          </a:effectLst>
        </p:spPr>
        <p:txBody>
          <a:bodyPr wrap="none" anchor="ctr"/>
          <a:lstStyle/>
          <a:p>
            <a:pPr algn="ctr">
              <a:defRPr/>
            </a:pPr>
            <a:endParaRPr lang="en-US">
              <a:solidFill>
                <a:schemeClr val="hlink"/>
              </a:solidFill>
              <a:latin typeface="Times New Roman" pitchFamily="18" charset="0"/>
            </a:endParaRPr>
          </a:p>
        </p:txBody>
      </p:sp>
      <p:sp>
        <p:nvSpPr>
          <p:cNvPr id="5" name="Text Box 8"/>
          <p:cNvSpPr txBox="1">
            <a:spLocks noChangeArrowheads="1"/>
          </p:cNvSpPr>
          <p:nvPr userDrawn="1"/>
        </p:nvSpPr>
        <p:spPr bwMode="auto">
          <a:xfrm>
            <a:off x="479425" y="110332"/>
            <a:ext cx="7935886" cy="369332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wrap="square" anchor="ctr" anchorCtr="1">
            <a:spAutoFit/>
          </a:bodyPr>
          <a:lstStyle>
            <a:defPPr>
              <a:defRPr lang="en-US"/>
            </a:defPPr>
            <a:lvl1pPr>
              <a:spcBef>
                <a:spcPts val="0"/>
              </a:spcBef>
              <a:defRPr sz="1800" b="1">
                <a:solidFill>
                  <a:srgbClr val="333399"/>
                </a:solidFill>
              </a:defRPr>
            </a:lvl1pPr>
          </a:lstStyle>
          <a:p>
            <a:pPr lvl="0"/>
            <a:r>
              <a:rPr lang="en-US" dirty="0"/>
              <a:t>ECE 8527 – Introduction to Machine Learning and Pattern Recognition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Rectangle 12"/>
          <p:cNvSpPr>
            <a:spLocks noChangeArrowheads="1"/>
          </p:cNvSpPr>
          <p:nvPr/>
        </p:nvSpPr>
        <p:spPr bwMode="auto">
          <a:xfrm>
            <a:off x="227013" y="455613"/>
            <a:ext cx="8683625" cy="42862"/>
          </a:xfrm>
          <a:prstGeom prst="rect">
            <a:avLst/>
          </a:prstGeom>
          <a:gradFill rotWithShape="0">
            <a:gsLst>
              <a:gs pos="0">
                <a:srgbClr val="892034"/>
              </a:gs>
              <a:gs pos="100000">
                <a:srgbClr val="95CAFF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pic>
        <p:nvPicPr>
          <p:cNvPr id="1027" name="Picture 37" descr="isip_logo_plain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8772525" y="6492875"/>
            <a:ext cx="333375" cy="327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69" name="Text Box 45"/>
          <p:cNvSpPr txBox="1">
            <a:spLocks noChangeArrowheads="1"/>
          </p:cNvSpPr>
          <p:nvPr/>
        </p:nvSpPr>
        <p:spPr bwMode="auto">
          <a:xfrm>
            <a:off x="252413" y="6648450"/>
            <a:ext cx="8158162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1200" b="1" dirty="0">
                <a:solidFill>
                  <a:srgbClr val="892034"/>
                </a:solidFill>
              </a:rPr>
              <a:t>ECE 8527: Lecture 02, Slide </a:t>
            </a:r>
            <a:fld id="{56D32A91-0AE1-4806-AC33-D8959F4B7E0D}" type="slidenum">
              <a:rPr lang="en-US" sz="1200" b="1">
                <a:solidFill>
                  <a:srgbClr val="892034"/>
                </a:solidFill>
              </a:rPr>
              <a:pPr>
                <a:spcBef>
                  <a:spcPct val="50000"/>
                </a:spcBef>
                <a:defRPr/>
              </a:pPr>
              <a:t>‹#›</a:t>
            </a:fld>
            <a:endParaRPr lang="en-US" sz="1200" b="1" dirty="0">
              <a:solidFill>
                <a:srgbClr val="892034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97" r:id="rId2"/>
    <p:sldLayoutId id="2147483698" r:id="rId3"/>
    <p:sldLayoutId id="2147483699" r:id="rId4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tiff"/><Relationship Id="rId3" Type="http://schemas.openxmlformats.org/officeDocument/2006/relationships/hyperlink" Target="https://isip.piconepress.com/courses/temple/ece_8527/resources/dhs_book/dhs_book.pdf" TargetMode="External"/><Relationship Id="rId7" Type="http://schemas.openxmlformats.org/officeDocument/2006/relationships/hyperlink" Target="https://www.azimuthproject.org/azimuth/show/Bayesian+statistical+decision+theory" TargetMode="External"/><Relationship Id="rId2" Type="http://schemas.openxmlformats.org/officeDocument/2006/relationships/hyperlink" Target="https://www.isip.piconepress.com/courses/temple/ece_8527/resources/dhs_book/dhs_chapter_02_01.pdf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tiff"/><Relationship Id="rId5" Type="http://schemas.openxmlformats.org/officeDocument/2006/relationships/hyperlink" Target="https://www.datasciencecentral.com/profiles/blogs/basics-of-bayesian-decision-theory" TargetMode="External"/><Relationship Id="rId10" Type="http://schemas.openxmlformats.org/officeDocument/2006/relationships/image" Target="../media/image5.tiff"/><Relationship Id="rId4" Type="http://schemas.openxmlformats.org/officeDocument/2006/relationships/image" Target="../media/image2.jpeg"/><Relationship Id="rId9" Type="http://schemas.openxmlformats.org/officeDocument/2006/relationships/hyperlink" Target="https://www.biorxiv.org/content/10.1101/060194v4.full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://www.engr.sjsu.edu/~knapp/HCIRODPR/PR_simp/bndrys.htm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9"/>
          <p:cNvSpPr txBox="1">
            <a:spLocks noChangeArrowheads="1"/>
          </p:cNvSpPr>
          <p:nvPr/>
        </p:nvSpPr>
        <p:spPr bwMode="auto">
          <a:xfrm>
            <a:off x="409575" y="552450"/>
            <a:ext cx="8467725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b="1">
                <a:solidFill>
                  <a:schemeClr val="accent1"/>
                </a:solidFill>
              </a:rPr>
              <a:t>Lecture 02: </a:t>
            </a:r>
            <a:r>
              <a:rPr lang="en-US" b="1" dirty="0">
                <a:solidFill>
                  <a:schemeClr val="accent1"/>
                </a:solidFill>
              </a:rPr>
              <a:t>Bayes Rule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33399" y="1573623"/>
            <a:ext cx="4002973" cy="475988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</a:bodyPr>
          <a:lstStyle/>
          <a:p>
            <a:pPr marL="176213" marR="0" lvl="0" indent="-176213" algn="l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b="1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Objectives:</a:t>
            </a:r>
          </a:p>
          <a:p>
            <a:pPr marL="173038" lvl="0"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b="1" dirty="0">
                <a:solidFill>
                  <a:srgbClr val="89203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Probability Decision Theory</a:t>
            </a:r>
          </a:p>
          <a:p>
            <a:pPr marL="173038" lvl="0"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b="1" dirty="0">
                <a:solidFill>
                  <a:srgbClr val="89203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Prior Probabilities</a:t>
            </a:r>
          </a:p>
          <a:p>
            <a:pPr marL="173038" lvl="0"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b="1" dirty="0">
                <a:solidFill>
                  <a:srgbClr val="89203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Likelihood Functions</a:t>
            </a:r>
          </a:p>
          <a:p>
            <a:pPr marL="173038" lvl="0"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b="1" dirty="0">
                <a:solidFill>
                  <a:srgbClr val="89203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Posterior Probabilities</a:t>
            </a:r>
          </a:p>
          <a:p>
            <a:pPr marL="173038"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892034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Bayes Decision Rule</a:t>
            </a:r>
          </a:p>
          <a:p>
            <a:pPr marL="173038"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892034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Likelihood Ratios</a:t>
            </a:r>
          </a:p>
          <a:p>
            <a:pPr marL="173038" lvl="0"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endParaRPr lang="en-US" sz="1800" b="1" dirty="0">
              <a:solidFill>
                <a:srgbClr val="89203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6213" indent="-176213" eaLnBrk="0" fontAlgn="auto" hangingPunct="0">
              <a:spcBef>
                <a:spcPts val="1200"/>
              </a:spcBef>
              <a:spcAft>
                <a:spcPts val="600"/>
              </a:spcAft>
              <a:buFont typeface="Arial" pitchFamily="34" charset="0"/>
              <a:buChar char="•"/>
              <a:defRPr/>
            </a:pPr>
            <a:r>
              <a:rPr lang="en-US" b="1" dirty="0">
                <a:solidFill>
                  <a:schemeClr val="accent1"/>
                </a:solidFill>
                <a:latin typeface="+mn-lt"/>
              </a:rPr>
              <a:t>Resources:</a:t>
            </a:r>
          </a:p>
          <a:p>
            <a:pPr marL="173038" indent="1588"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Textbook (Sections 9.1 – 9.2)</a:t>
            </a:r>
            <a:endParaRPr lang="en-US" sz="1800" b="1" dirty="0">
              <a:solidFill>
                <a:srgbClr val="892034"/>
              </a:solidFill>
              <a:latin typeface="Arial" panose="020B0604020202020204" pitchFamily="34" charset="0"/>
              <a:cs typeface="Arial" panose="020B0604020202020204" pitchFamily="34" charset="0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173038" indent="1588"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b="1" dirty="0">
                <a:solidFill>
                  <a:srgbClr val="89203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DHS: </a:t>
            </a:r>
            <a:r>
              <a:rPr lang="en-US" sz="1800" b="1" dirty="0">
                <a:solidFill>
                  <a:srgbClr val="892034"/>
                </a:solidFill>
                <a:latin typeface="Arial" panose="020B060402020202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Chapter 2</a:t>
            </a:r>
            <a:endParaRPr lang="en-US" sz="1800" b="1" dirty="0">
              <a:solidFill>
                <a:srgbClr val="89203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31" descr="Z:\ece_8443\img031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411048" y="1486274"/>
            <a:ext cx="2466157" cy="1849618"/>
          </a:xfrm>
          <a:prstGeom prst="rect">
            <a:avLst/>
          </a:prstGeom>
          <a:ln w="25400">
            <a:solidFill>
              <a:srgbClr val="CD1E26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Picture 1">
            <a:hlinkClick r:id="rId5"/>
            <a:extLst>
              <a:ext uri="{FF2B5EF4-FFF2-40B4-BE49-F238E27FC236}">
                <a16:creationId xmlns:a16="http://schemas.microsoft.com/office/drawing/2014/main" id="{497AED5C-9057-34A3-73E3-785BB98658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70913" y="5132931"/>
            <a:ext cx="1972977" cy="1200577"/>
          </a:xfrm>
          <a:prstGeom prst="rect">
            <a:avLst/>
          </a:prstGeom>
        </p:spPr>
      </p:pic>
      <p:pic>
        <p:nvPicPr>
          <p:cNvPr id="8" name="Picture 7">
            <a:hlinkClick r:id="rId7"/>
            <a:extLst>
              <a:ext uri="{FF2B5EF4-FFF2-40B4-BE49-F238E27FC236}">
                <a16:creationId xmlns:a16="http://schemas.microsoft.com/office/drawing/2014/main" id="{66A5A230-F5B0-2161-9374-8305B5D892B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58658" y="3611660"/>
            <a:ext cx="3751943" cy="1521271"/>
          </a:xfrm>
          <a:prstGeom prst="rect">
            <a:avLst/>
          </a:prstGeom>
        </p:spPr>
      </p:pic>
      <p:pic>
        <p:nvPicPr>
          <p:cNvPr id="9" name="Picture 8">
            <a:hlinkClick r:id="rId9"/>
            <a:extLst>
              <a:ext uri="{FF2B5EF4-FFF2-40B4-BE49-F238E27FC236}">
                <a16:creationId xmlns:a16="http://schemas.microsoft.com/office/drawing/2014/main" id="{500B1552-A699-EC8C-7CAE-EFD7163C3DC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80866" y="5165099"/>
            <a:ext cx="1745553" cy="107906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49511" name="Rectangle 7"/>
              <p:cNvSpPr>
                <a:spLocks noChangeArrowheads="1"/>
              </p:cNvSpPr>
              <p:nvPr/>
            </p:nvSpPr>
            <p:spPr bwMode="auto">
              <a:xfrm>
                <a:off x="227013" y="648206"/>
                <a:ext cx="8688387" cy="583968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lIns="0" tIns="0" rIns="0" bIns="0"/>
              <a:lstStyle/>
              <a:p>
                <a:pPr marL="176213" indent="-176213">
                  <a:spcAft>
                    <a:spcPts val="600"/>
                  </a:spcAft>
                  <a:buFontTx/>
                  <a:buChar char="•"/>
                </a:pPr>
                <a:r>
                  <a:rPr lang="en-US" sz="1800" b="1" dirty="0">
                    <a:solidFill>
                      <a:schemeClr val="bg1"/>
                    </a:solidFill>
                  </a:rPr>
                  <a:t>The evidence, 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𝒑</m:t>
                    </m:r>
                    <m:r>
                      <a:rPr lang="en-US" sz="18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18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b="1" dirty="0">
                    <a:solidFill>
                      <a:schemeClr val="bg1"/>
                    </a:solidFill>
                  </a:rPr>
                  <a:t>, is a scale factor that assures probabilities sum to 1:</a:t>
                </a:r>
              </a:p>
              <a:p>
                <a:pPr marL="466725"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sz="1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1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sym typeface="Symbol" pitchFamily="18" charset="2"/>
                            </a:rPr>
                            <m:t>𝝎</m:t>
                          </m:r>
                          <m:r>
                            <a:rPr lang="en-US" sz="1800" b="1" i="1" baseline="-250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1800" b="1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1800" b="1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18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8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sz="1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1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sym typeface="Symbol" pitchFamily="18" charset="2"/>
                            </a:rPr>
                            <m:t>𝝎</m:t>
                          </m:r>
                          <m:r>
                            <a:rPr lang="en-US" sz="1800" b="1" i="1" baseline="-250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1800" b="1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1800" b="1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18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sz="1800" b="1" dirty="0">
                  <a:solidFill>
                    <a:schemeClr val="bg1"/>
                  </a:solidFill>
                </a:endParaRPr>
              </a:p>
              <a:p>
                <a:pPr marL="176213" indent="-176213">
                  <a:spcBef>
                    <a:spcPts val="0"/>
                  </a:spcBef>
                  <a:spcAft>
                    <a:spcPts val="600"/>
                  </a:spcAft>
                  <a:buFontTx/>
                  <a:buChar char="•"/>
                </a:pPr>
                <a:r>
                  <a:rPr lang="en-US" sz="1800" b="1" dirty="0">
                    <a:solidFill>
                      <a:schemeClr val="bg1"/>
                    </a:solidFill>
                  </a:rPr>
                  <a:t>Using Bayes Rule:</a:t>
                </a:r>
              </a:p>
              <a:p>
                <a:pPr marL="466725">
                  <a:spcBef>
                    <a:spcPts val="0"/>
                  </a:spcBef>
                  <a:spcAft>
                    <a:spcPts val="600"/>
                  </a:spcAft>
                  <a:tabLst>
                    <a:tab pos="31908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sz="1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𝒆𝒓𝒓𝒐𝒓</m:t>
                          </m:r>
                          <m:r>
                            <a:rPr lang="en-US" sz="1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18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1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1800" b="1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  <m:d>
                                  <m:dPr>
                                    <m:ctrlPr>
                                      <a:rPr lang="en-US" sz="1800" b="1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b="1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sym typeface="Symbol" pitchFamily="18" charset="2"/>
                                      </a:rPr>
                                      <m:t>𝝎</m:t>
                                    </m:r>
                                    <m:r>
                                      <a:rPr lang="en-US" sz="1800" b="1" i="1" baseline="-25000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e>
                                  <m:e>
                                    <m:r>
                                      <a:rPr lang="en-US" sz="1800" b="1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</m:d>
                                <m:r>
                                  <a:rPr lang="en-US" sz="1800" b="1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   </m:t>
                                </m:r>
                                <m:r>
                                  <a:rPr lang="en-US" sz="1800" b="1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𝒊𝒇</m:t>
                                </m:r>
                                <m:r>
                                  <a:rPr lang="en-US" sz="1800" b="1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800" b="1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𝒘𝒆</m:t>
                                </m:r>
                                <m:r>
                                  <a:rPr lang="en-US" sz="1800" b="1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800" b="1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𝒅𝒆𝒄𝒊𝒅𝒆</m:t>
                                </m:r>
                                <m:r>
                                  <a:rPr lang="en-US" sz="1800" b="1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800" b="1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sym typeface="Symbol" pitchFamily="18" charset="2"/>
                                  </a:rPr>
                                  <m:t>𝝎</m:t>
                                </m:r>
                                <m:r>
                                  <a:rPr lang="en-US" sz="1800" b="1" i="1" baseline="-25000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800" b="1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  <m:d>
                                  <m:dPr>
                                    <m:ctrlPr>
                                      <a:rPr lang="en-US" sz="1800" b="1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b="1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sym typeface="Symbol" pitchFamily="18" charset="2"/>
                                      </a:rPr>
                                      <m:t>𝝎</m:t>
                                    </m:r>
                                    <m:r>
                                      <a:rPr lang="en-US" sz="1800" b="1" i="1" baseline="-25000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e>
                                  <m:e>
                                    <m:r>
                                      <a:rPr lang="en-US" sz="1800" b="1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</m:d>
                                <m:r>
                                  <a:rPr lang="en-US" sz="1800" b="1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   </m:t>
                                </m:r>
                                <m:r>
                                  <a:rPr lang="en-US" sz="1800" b="1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𝒊𝒇</m:t>
                                </m:r>
                                <m:r>
                                  <a:rPr lang="en-US" sz="1800" b="1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800" b="1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𝒘𝒆</m:t>
                                </m:r>
                                <m:r>
                                  <a:rPr lang="en-US" sz="1800" b="1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800" b="1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𝒅𝒆𝒄𝒊𝒅𝒆</m:t>
                                </m:r>
                                <m:r>
                                  <a:rPr lang="en-US" sz="1800" b="1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800" b="1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sym typeface="Symbol" pitchFamily="18" charset="2"/>
                                  </a:rPr>
                                  <m:t>𝝎</m:t>
                                </m:r>
                                <m:r>
                                  <a:rPr lang="en-US" sz="1800" b="1" i="1" baseline="-25000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sym typeface="Symbol" pitchFamily="18" charset="2"/>
                                  </a:rPr>
                                  <m:t>𝟏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800" b="1" dirty="0">
                  <a:solidFill>
                    <a:schemeClr val="bg1"/>
                  </a:solidFill>
                </a:endParaRPr>
              </a:p>
              <a:p>
                <a:pPr marL="466725">
                  <a:spcBef>
                    <a:spcPts val="0"/>
                  </a:spcBef>
                  <a:spcAft>
                    <a:spcPts val="600"/>
                  </a:spcAft>
                  <a:tabLst>
                    <a:tab pos="3190875" algn="l"/>
                  </a:tabLst>
                </a:pPr>
                <a14:m>
                  <m:oMath xmlns:m="http://schemas.openxmlformats.org/officeDocument/2006/math">
                    <m:r>
                      <a:rPr lang="en-US" sz="18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sz="18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𝒆𝒓𝒓𝒐𝒓</m:t>
                        </m:r>
                      </m:e>
                    </m:d>
                    <m:r>
                      <a:rPr lang="en-US" sz="18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sz="18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18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8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  <m:sup>
                        <m:r>
                          <a:rPr lang="en-US" sz="18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>
                          <a:rPr lang="en-US" sz="18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  <m:d>
                          <m:dPr>
                            <m:ctrlPr>
                              <a:rPr lang="en-US" sz="18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𝒆𝒓𝒓𝒐𝒓</m:t>
                            </m:r>
                            <m:r>
                              <a:rPr lang="en-US" sz="18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8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r>
                          <a:rPr lang="en-US" sz="18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𝒅𝒙</m:t>
                        </m:r>
                      </m:e>
                    </m:nary>
                    <m:r>
                      <a:rPr lang="en-US" sz="18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800" b="1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trlPr>
                          <a:rPr lang="en-US" sz="18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18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8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  <m:sup>
                        <m:r>
                          <a:rPr lang="en-US" sz="18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>
                          <a:rPr lang="en-US" sz="18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  <m:d>
                          <m:dPr>
                            <m:ctrlPr>
                              <a:rPr lang="en-US" sz="18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𝒆𝒓𝒓𝒐𝒓</m:t>
                            </m:r>
                            <m:d>
                              <m:dPr>
                                <m:begChr m:val="|"/>
                                <m:endChr m:val=""/>
                                <m:ctrlPr>
                                  <a:rPr lang="en-US" sz="18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</m:d>
                          </m:e>
                        </m:d>
                        <m:r>
                          <a:rPr lang="en-US" sz="18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𝒑</m:t>
                        </m:r>
                        <m:d>
                          <m:dPr>
                            <m:ctrlPr>
                              <a:rPr lang="en-US" sz="18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r>
                          <a:rPr lang="en-US" sz="18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𝒅𝒙</m:t>
                        </m:r>
                      </m:e>
                    </m:nary>
                  </m:oMath>
                </a14:m>
                <a:endParaRPr lang="en-US" sz="1800" b="1" dirty="0">
                  <a:solidFill>
                    <a:schemeClr val="bg1"/>
                  </a:solidFill>
                </a:endParaRPr>
              </a:p>
              <a:p>
                <a:pPr marL="466725">
                  <a:spcBef>
                    <a:spcPts val="0"/>
                  </a:spcBef>
                  <a:spcAft>
                    <a:spcPts val="600"/>
                  </a:spcAft>
                  <a:tabLst>
                    <a:tab pos="3190875" algn="l"/>
                  </a:tabLst>
                </a:pPr>
                <a:r>
                  <a:rPr lang="en-US" sz="1800" b="1" dirty="0">
                    <a:solidFill>
                      <a:schemeClr val="bg1"/>
                    </a:solidFill>
                  </a:rPr>
                  <a:t>Goal: Minimize </a:t>
                </a:r>
                <a14:m>
                  <m:oMath xmlns:m="http://schemas.openxmlformats.org/officeDocument/2006/math">
                    <m:r>
                      <a:rPr lang="en-US" sz="18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sz="18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𝒆𝒓𝒓𝒐𝒓</m:t>
                        </m:r>
                        <m:d>
                          <m:dPr>
                            <m:begChr m:val="|"/>
                            <m:endChr m:val=""/>
                            <m:ctrlPr>
                              <a:rPr lang="en-US" sz="18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1800" b="1" dirty="0">
                    <a:solidFill>
                      <a:schemeClr val="bg1"/>
                    </a:solidFill>
                  </a:rPr>
                  <a:t> for every </a:t>
                </a:r>
                <a14:m>
                  <m:oMath xmlns:m="http://schemas.openxmlformats.org/officeDocument/2006/math">
                    <m:r>
                      <a:rPr lang="en-US" sz="18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endParaRPr lang="en-US" sz="1800" b="1" dirty="0">
                  <a:solidFill>
                    <a:schemeClr val="bg1"/>
                  </a:solidFill>
                </a:endParaRPr>
              </a:p>
              <a:p>
                <a:pPr marL="466725">
                  <a:spcBef>
                    <a:spcPts val="0"/>
                  </a:spcBef>
                  <a:spcAft>
                    <a:spcPts val="600"/>
                  </a:spcAft>
                  <a:tabLst>
                    <a:tab pos="3190875" algn="l"/>
                  </a:tabLst>
                </a:pPr>
                <a:r>
                  <a:rPr lang="en-US" sz="1800" b="1" dirty="0">
                    <a:solidFill>
                      <a:schemeClr val="bg1"/>
                    </a:solidFill>
                  </a:rPr>
                  <a:t>Decide </a:t>
                </a:r>
                <a14:m>
                  <m:oMath xmlns:m="http://schemas.openxmlformats.org/officeDocument/2006/math">
                    <m:r>
                      <a:rPr lang="en-US" sz="1800" b="1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sym typeface="Symbol" pitchFamily="18" charset="2"/>
                      </a:rPr>
                      <m:t>𝝎</m:t>
                    </m:r>
                    <m:r>
                      <a:rPr lang="en-US" sz="1800" b="1" i="1" baseline="-2500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1800" b="1" dirty="0">
                    <a:solidFill>
                      <a:schemeClr val="bg1"/>
                    </a:solidFill>
                  </a:rPr>
                  <a:t> if </a:t>
                </a:r>
                <a14:m>
                  <m:oMath xmlns:m="http://schemas.openxmlformats.org/officeDocument/2006/math">
                    <m:r>
                      <a:rPr lang="en-US" sz="1800" b="1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sz="1800" b="1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1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sym typeface="Symbol" pitchFamily="18" charset="2"/>
                          </a:rPr>
                          <m:t>𝝎</m:t>
                        </m:r>
                        <m:r>
                          <a:rPr lang="en-US" sz="1800" b="1" i="1" baseline="-25000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  <m:e>
                        <m:r>
                          <a:rPr lang="en-US" sz="1800" b="1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1800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1800" b="1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800" b="1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sz="1800" b="1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1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sym typeface="Symbol" pitchFamily="18" charset="2"/>
                          </a:rPr>
                          <m:t>𝝎</m:t>
                        </m:r>
                        <m:r>
                          <a:rPr lang="en-US" sz="1800" b="1" i="1" baseline="-25000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sym typeface="Symbol" pitchFamily="18" charset="2"/>
                          </a:rPr>
                          <m:t>𝟐</m:t>
                        </m:r>
                      </m:e>
                      <m:e>
                        <m:r>
                          <a:rPr lang="en-US" sz="1800" b="1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US" sz="1800" b="1" dirty="0">
                    <a:solidFill>
                      <a:schemeClr val="bg1"/>
                    </a:solidFill>
                  </a:rPr>
                  <a:t>; otherwise decide </a:t>
                </a:r>
                <a14:m>
                  <m:oMath xmlns:m="http://schemas.openxmlformats.org/officeDocument/2006/math">
                    <m:r>
                      <a:rPr lang="en-US" sz="1800" b="1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sym typeface="Symbol" pitchFamily="18" charset="2"/>
                      </a:rPr>
                      <m:t>𝝎</m:t>
                    </m:r>
                    <m:r>
                      <a:rPr lang="en-US" sz="1800" b="1" i="1" baseline="-2500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sym typeface="Symbol" pitchFamily="18" charset="2"/>
                      </a:rPr>
                      <m:t>𝟐</m:t>
                    </m:r>
                  </m:oMath>
                </a14:m>
                <a:endParaRPr lang="en-US" sz="1800" b="1" baseline="-25000" dirty="0">
                  <a:solidFill>
                    <a:schemeClr val="bg1"/>
                  </a:solidFill>
                </a:endParaRPr>
              </a:p>
              <a:p>
                <a:pPr marL="466725">
                  <a:spcBef>
                    <a:spcPts val="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sz="1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𝒆𝒓𝒓𝒐𝒓</m:t>
                          </m:r>
                        </m:e>
                      </m:d>
                      <m:r>
                        <a:rPr lang="en-US" sz="18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𝒎𝒊𝒏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1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𝑷</m:t>
                          </m:r>
                          <m:d>
                            <m:dPr>
                              <m:ctrlPr>
                                <a:rPr lang="en-US" sz="1800" b="1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1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sym typeface="Symbol" pitchFamily="18" charset="2"/>
                                </a:rPr>
                                <m:t>𝝎</m:t>
                              </m:r>
                              <m:r>
                                <a:rPr lang="en-US" sz="1800" b="1" i="1" baseline="-25000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  <m:e>
                              <m:r>
                                <a:rPr lang="en-US" sz="1800" b="1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en-US" sz="1800" b="1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b="1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𝑷</m:t>
                          </m:r>
                          <m:r>
                            <a:rPr lang="en-US" sz="1800" b="1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800" b="1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sym typeface="Symbol" pitchFamily="18" charset="2"/>
                            </a:rPr>
                            <m:t>𝝎</m:t>
                          </m:r>
                          <m:r>
                            <a:rPr lang="en-US" sz="1800" b="1" i="1" baseline="-250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1800" b="1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1800" b="1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1800" b="1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US" sz="1800" b="1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marL="466725">
                  <a:spcBef>
                    <a:spcPts val="0"/>
                  </a:spcBef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US" sz="18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sz="18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𝝎</m:t>
                            </m:r>
                          </m:e>
                          <m:sub>
                            <m:r>
                              <a:rPr lang="en-US" sz="18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e>
                      <m:e>
                        <m:r>
                          <a:rPr lang="en-US" sz="18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18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type m:val="lin"/>
                        <m:ctrlPr>
                          <a:rPr lang="en-US" sz="18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𝒑</m:t>
                        </m:r>
                        <m:d>
                          <m:dPr>
                            <m:ctrlPr>
                              <a:rPr lang="en-US" sz="18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sz="18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lang="en-US" sz="18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𝝎</m:t>
                                </m:r>
                              </m:e>
                              <m:sub>
                                <m:r>
                                  <a:rPr lang="en-US" sz="18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</m:e>
                        </m:d>
                        <m:r>
                          <a:rPr lang="en-US" sz="18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𝑷</m:t>
                        </m:r>
                        <m:d>
                          <m:dPr>
                            <m:ctrlPr>
                              <a:rPr lang="en-US" sz="18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𝝎</m:t>
                                </m:r>
                              </m:e>
                              <m:sub>
                                <m:r>
                                  <a:rPr lang="en-US" sz="18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</m:e>
                        </m:d>
                      </m:num>
                      <m:den>
                        <m:r>
                          <a:rPr lang="en-US" sz="18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𝒑</m:t>
                        </m:r>
                        <m:d>
                          <m:dPr>
                            <m:ctrlPr>
                              <a:rPr lang="en-US" sz="18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</m:den>
                    </m:f>
                    <m:r>
                      <a:rPr lang="en-US" sz="18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b="1" dirty="0">
                    <a:solidFill>
                      <a:schemeClr val="bg1"/>
                    </a:solidFill>
                  </a:rPr>
                  <a:t>  and </a:t>
                </a:r>
                <a14:m>
                  <m:oMath xmlns:m="http://schemas.openxmlformats.org/officeDocument/2006/math">
                    <m:r>
                      <a:rPr lang="en-US" sz="18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sz="18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𝝎</m:t>
                            </m:r>
                          </m:e>
                          <m:sub>
                            <m:r>
                              <a:rPr lang="en-US" sz="18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e>
                      <m:e>
                        <m:r>
                          <a:rPr lang="en-US" sz="18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18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type m:val="lin"/>
                        <m:ctrlPr>
                          <a:rPr lang="en-US" sz="18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𝒑</m:t>
                        </m:r>
                        <m:d>
                          <m:dPr>
                            <m:ctrlPr>
                              <a:rPr lang="en-US" sz="18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sz="18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lang="en-US" sz="18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𝝎</m:t>
                                </m:r>
                              </m:e>
                              <m:sub>
                                <m:r>
                                  <a:rPr lang="en-US" sz="18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𝟐</m:t>
                                </m:r>
                              </m:sub>
                            </m:sSub>
                          </m:e>
                        </m:d>
                        <m:r>
                          <a:rPr lang="en-US" sz="18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𝑷</m:t>
                        </m:r>
                        <m:d>
                          <m:dPr>
                            <m:ctrlPr>
                              <a:rPr lang="en-US" sz="18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𝝎</m:t>
                                </m:r>
                              </m:e>
                              <m:sub>
                                <m:r>
                                  <a:rPr lang="en-US" sz="18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𝟐</m:t>
                                </m:r>
                              </m:sub>
                            </m:sSub>
                          </m:e>
                        </m:d>
                      </m:num>
                      <m:den>
                        <m:r>
                          <a:rPr lang="en-US" sz="18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𝒑</m:t>
                        </m:r>
                        <m:d>
                          <m:dPr>
                            <m:ctrlPr>
                              <a:rPr lang="en-US" sz="18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</m:den>
                    </m:f>
                  </m:oMath>
                </a14:m>
                <a:endParaRPr lang="en-US" sz="1800" b="1" dirty="0">
                  <a:solidFill>
                    <a:schemeClr val="bg1"/>
                  </a:solidFill>
                </a:endParaRPr>
              </a:p>
              <a:p>
                <a:pPr marL="466725">
                  <a:spcBef>
                    <a:spcPts val="0"/>
                  </a:spcBef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US" sz="18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sz="18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𝒆𝒓𝒓𝒐𝒓</m:t>
                        </m:r>
                      </m:e>
                    </m:d>
                    <m:r>
                      <a:rPr lang="en-US" sz="18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𝒎𝒊𝒏</m:t>
                    </m:r>
                    <m:d>
                      <m:dPr>
                        <m:begChr m:val="["/>
                        <m:endChr m:val="]"/>
                        <m:ctrlPr>
                          <a:rPr lang="en-US" sz="18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18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𝒑</m:t>
                            </m:r>
                            <m:d>
                              <m:dPr>
                                <m:ctrlPr>
                                  <a:rPr lang="en-US" sz="18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en-US" sz="18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|</m:t>
                                </m:r>
                                <m:sSub>
                                  <m:sSubPr>
                                    <m:ctrlPr>
                                      <a:rPr lang="en-US" sz="18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𝝎</m:t>
                                    </m:r>
                                  </m:e>
                                  <m:sub>
                                    <m:r>
                                      <a:rPr lang="en-US" sz="18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sz="18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𝑷</m:t>
                            </m:r>
                            <m:d>
                              <m:dPr>
                                <m:ctrlPr>
                                  <a:rPr lang="en-US" sz="18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8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𝝎</m:t>
                                    </m:r>
                                  </m:e>
                                  <m:sub>
                                    <m:r>
                                      <a:rPr lang="en-US" sz="18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e>
                            </m:d>
                          </m:num>
                          <m:den>
                            <m:r>
                              <a:rPr lang="en-US" sz="18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𝒑</m:t>
                            </m:r>
                            <m:d>
                              <m:dPr>
                                <m:ctrlPr>
                                  <a:rPr lang="en-US" sz="18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</m:d>
                          </m:den>
                        </m:f>
                        <m:r>
                          <a:rPr lang="en-US" sz="1800" b="1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sz="18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𝒑</m:t>
                            </m:r>
                            <m:d>
                              <m:dPr>
                                <m:ctrlPr>
                                  <a:rPr lang="en-US" sz="18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en-US" sz="18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|</m:t>
                                </m:r>
                                <m:sSub>
                                  <m:sSubPr>
                                    <m:ctrlPr>
                                      <a:rPr lang="en-US" sz="18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𝝎</m:t>
                                    </m:r>
                                  </m:e>
                                  <m:sub>
                                    <m:r>
                                      <a:rPr lang="en-US" sz="18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sz="18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𝑷</m:t>
                            </m:r>
                            <m:d>
                              <m:dPr>
                                <m:ctrlPr>
                                  <a:rPr lang="en-US" sz="18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8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𝝎</m:t>
                                    </m:r>
                                  </m:e>
                                  <m:sub>
                                    <m:r>
                                      <a:rPr lang="en-US" sz="18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e>
                            </m:d>
                          </m:num>
                          <m:den>
                            <m:r>
                              <a:rPr lang="en-US" sz="18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𝒑</m:t>
                            </m:r>
                            <m:d>
                              <m:dPr>
                                <m:ctrlPr>
                                  <a:rPr lang="en-US" sz="18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</m:d>
                          </m:den>
                        </m:f>
                      </m:e>
                    </m:d>
                  </m:oMath>
                </a14:m>
                <a:r>
                  <a:rPr lang="en-US" sz="1800" b="1" i="1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 </a:t>
                </a:r>
              </a:p>
              <a:p>
                <a:pPr marL="176213" indent="-176213">
                  <a:spcBef>
                    <a:spcPts val="0"/>
                  </a:spcBef>
                  <a:spcAft>
                    <a:spcPts val="600"/>
                  </a:spcAft>
                  <a:buFontTx/>
                  <a:buChar char="•"/>
                </a:pPr>
                <a:r>
                  <a:rPr lang="en-US" sz="1800" b="1" dirty="0">
                    <a:solidFill>
                      <a:schemeClr val="bg1"/>
                    </a:solidFill>
                  </a:rPr>
                  <a:t>We can eliminate the scale factor (which appears in both terms):</a:t>
                </a:r>
              </a:p>
              <a:p>
                <a:pPr marL="466725">
                  <a:spcBef>
                    <a:spcPts val="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18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sz="1800" b="1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sym typeface="Symbol" pitchFamily="18" charset="2"/>
                        </a:rPr>
                        <m:t>𝝎</m:t>
                      </m:r>
                      <m:r>
                        <a:rPr lang="en-US" sz="1800" b="1" i="1" baseline="-25000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1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US" sz="1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𝒊𝒇𝒇</m:t>
                      </m:r>
                      <m:r>
                        <a:rPr lang="en-US" sz="1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1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𝒑</m:t>
                      </m:r>
                      <m:d>
                        <m:dPr>
                          <m:ctrlPr>
                            <a:rPr lang="en-US" sz="1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1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1800" b="1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1800" b="1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sym typeface="Symbol" pitchFamily="18" charset="2"/>
                            </a:rPr>
                            <m:t>𝝎</m:t>
                          </m:r>
                          <m:r>
                            <a:rPr lang="en-US" sz="1800" b="1" i="1" baseline="-250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en-US" sz="1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sz="1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1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sym typeface="Symbol" pitchFamily="18" charset="2"/>
                            </a:rPr>
                            <m:t>𝝎</m:t>
                          </m:r>
                          <m:r>
                            <a:rPr lang="en-US" sz="1800" b="1" i="1" baseline="-250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en-US" sz="1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sz="1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𝒑</m:t>
                      </m:r>
                      <m:d>
                        <m:dPr>
                          <m:ctrlPr>
                            <a:rPr lang="en-US" sz="1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1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1800" b="1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1800" b="1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sym typeface="Symbol" pitchFamily="18" charset="2"/>
                            </a:rPr>
                            <m:t>𝝎</m:t>
                          </m:r>
                          <m:r>
                            <a:rPr lang="en-US" sz="1800" b="1" i="1" baseline="-2500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e>
                      </m:d>
                      <m:r>
                        <a:rPr lang="en-US" sz="1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sz="1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1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sym typeface="Symbol" pitchFamily="18" charset="2"/>
                            </a:rPr>
                            <m:t>𝝎</m:t>
                          </m:r>
                          <m:r>
                            <a:rPr lang="en-US" sz="1800" b="1" i="1" baseline="-2500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e>
                      </m:d>
                    </m:oMath>
                  </m:oMathPara>
                </a14:m>
                <a:endParaRPr lang="en-US" sz="1800" b="1" dirty="0">
                  <a:solidFill>
                    <a:schemeClr val="bg1"/>
                  </a:solidFill>
                </a:endParaRPr>
              </a:p>
              <a:p>
                <a:pPr marL="176213" indent="-176213">
                  <a:spcBef>
                    <a:spcPts val="0"/>
                  </a:spcBef>
                  <a:spcAft>
                    <a:spcPts val="600"/>
                  </a:spcAft>
                  <a:buFontTx/>
                  <a:buChar char="•"/>
                </a:pPr>
                <a:r>
                  <a:rPr lang="en-US" sz="1800" b="1" dirty="0">
                    <a:solidFill>
                      <a:schemeClr val="bg1"/>
                    </a:solidFill>
                  </a:rPr>
                  <a:t>Special cases:</a:t>
                </a:r>
              </a:p>
              <a:p>
                <a:pPr marL="339725" lvl="1" indent="-163513">
                  <a:spcBef>
                    <a:spcPts val="0"/>
                  </a:spcBef>
                  <a:spcAft>
                    <a:spcPts val="600"/>
                  </a:spcAft>
                  <a:buFont typeface="Wingdings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sz="18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𝒑</m:t>
                    </m:r>
                    <m:d>
                      <m:dPr>
                        <m:ctrlPr>
                          <a:rPr lang="en-US" sz="18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1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1800" b="1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b="1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sym typeface="Symbol" pitchFamily="18" charset="2"/>
                          </a:rPr>
                          <m:t>𝝎</m:t>
                        </m:r>
                        <m:r>
                          <a:rPr lang="en-US" sz="1800" b="1" i="1" baseline="-25000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  <m:r>
                      <a:rPr lang="en-US" sz="1800" b="1" i="1" baseline="-2500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b="1" dirty="0">
                    <a:solidFill>
                      <a:schemeClr val="bg1"/>
                    </a:solidFill>
                  </a:rPr>
                  <a:t>= </a:t>
                </a:r>
                <a14:m>
                  <m:oMath xmlns:m="http://schemas.openxmlformats.org/officeDocument/2006/math">
                    <m:r>
                      <a:rPr lang="en-US" sz="18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𝒑</m:t>
                    </m:r>
                    <m:d>
                      <m:dPr>
                        <m:ctrlPr>
                          <a:rPr lang="en-US" sz="18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1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1800" b="1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b="1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sym typeface="Symbol" pitchFamily="18" charset="2"/>
                          </a:rPr>
                          <m:t>𝝎</m:t>
                        </m:r>
                        <m:r>
                          <a:rPr lang="en-US" sz="1800" b="1" i="1" baseline="-25000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</m:d>
                  </m:oMath>
                </a14:m>
                <a:r>
                  <a:rPr lang="en-US" sz="1800" b="1" dirty="0">
                    <a:solidFill>
                      <a:schemeClr val="bg1"/>
                    </a:solidFill>
                  </a:rPr>
                  <a:t>: 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1800" b="1" dirty="0">
                    <a:solidFill>
                      <a:schemeClr val="bg1"/>
                    </a:solidFill>
                  </a:rPr>
                  <a:t> gives us no useful information.</a:t>
                </a:r>
              </a:p>
              <a:p>
                <a:pPr marL="339725" lvl="1" indent="-163513">
                  <a:spcBef>
                    <a:spcPts val="0"/>
                  </a:spcBef>
                  <a:spcAft>
                    <a:spcPts val="1200"/>
                  </a:spcAft>
                  <a:buFont typeface="Wingdings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sz="18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sz="18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1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sym typeface="Symbol" pitchFamily="18" charset="2"/>
                          </a:rPr>
                          <m:t>𝝎</m:t>
                        </m:r>
                        <m:r>
                          <a:rPr lang="en-US" sz="1800" b="1" i="1" baseline="-25000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  <m:r>
                      <a:rPr lang="en-US" sz="18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sz="18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1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sym typeface="Symbol" pitchFamily="18" charset="2"/>
                          </a:rPr>
                          <m:t>𝝎</m:t>
                        </m:r>
                        <m:r>
                          <a:rPr lang="en-US" sz="1800" b="1" i="1" baseline="-25000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</m:d>
                  </m:oMath>
                </a14:m>
                <a:r>
                  <a:rPr lang="en-US" sz="1800" b="1" dirty="0">
                    <a:solidFill>
                      <a:schemeClr val="bg1"/>
                    </a:solidFill>
                  </a:rPr>
                  <a:t>: priors give no useful information.</a:t>
                </a:r>
                <a:endParaRPr lang="en-US" sz="1800" b="1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9511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27013" y="648206"/>
                <a:ext cx="8688387" cy="5839680"/>
              </a:xfrm>
              <a:prstGeom prst="rect">
                <a:avLst/>
              </a:prstGeom>
              <a:blipFill>
                <a:blip r:embed="rId2"/>
                <a:stretch>
                  <a:fillRect l="-1458" t="-5206" b="-3688"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 Box 10"/>
          <p:cNvSpPr txBox="1">
            <a:spLocks noChangeArrowheads="1"/>
          </p:cNvSpPr>
          <p:nvPr/>
        </p:nvSpPr>
        <p:spPr bwMode="auto">
          <a:xfrm>
            <a:off x="227012" y="57150"/>
            <a:ext cx="868838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 dirty="0">
                <a:solidFill>
                  <a:schemeClr val="accent2"/>
                </a:solidFill>
              </a:rPr>
              <a:t>Evidence</a:t>
            </a:r>
          </a:p>
        </p:txBody>
      </p:sp>
    </p:spTree>
    <p:extLst>
      <p:ext uri="{BB962C8B-B14F-4D97-AF65-F5344CB8AC3E}">
        <p14:creationId xmlns:p14="http://schemas.microsoft.com/office/powerpoint/2010/main" val="300222995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1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1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1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1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52578" name="Rectangle 2"/>
              <p:cNvSpPr>
                <a:spLocks noChangeArrowheads="1"/>
              </p:cNvSpPr>
              <p:nvPr/>
            </p:nvSpPr>
            <p:spPr bwMode="auto">
              <a:xfrm>
                <a:off x="228600" y="630912"/>
                <a:ext cx="8686800" cy="499700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lIns="0" tIns="0" rIns="0" bIns="0"/>
              <a:lstStyle/>
              <a:p>
                <a:pPr marL="238125" marR="0" lvl="0" indent="-238125" algn="l" defTabSz="914400" rtl="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1200"/>
                  </a:spcAft>
                  <a:buClrTx/>
                  <a:buSzTx/>
                  <a:buFontTx/>
                  <a:buChar char="•"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Bayes Rule:</a:t>
                </a:r>
              </a:p>
              <a:p>
                <a:pPr marL="466725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120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sz="18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𝑷</m:t>
                      </m:r>
                      <m:d>
                        <m:dPr>
                          <m:ctrlPr>
                            <a:rPr kumimoji="0" lang="en-US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en-US" sz="18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18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𝝎</m:t>
                              </m:r>
                            </m:e>
                            <m:sub>
                              <m:r>
                                <a:rPr kumimoji="0" lang="en-US" sz="18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𝒋</m:t>
                              </m:r>
                            </m:sub>
                          </m:sSub>
                        </m:e>
                        <m:e>
                          <m:r>
                            <a:rPr kumimoji="0" lang="en-US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𝒙</m:t>
                          </m:r>
                        </m:e>
                      </m:d>
                      <m:r>
                        <a:rPr kumimoji="0" lang="en-US" sz="18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US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𝒑</m:t>
                          </m:r>
                          <m:d>
                            <m:dPr>
                              <m:ctrlPr>
                                <a:rPr kumimoji="0" lang="en-US" sz="18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sz="18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𝒙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kumimoji="0" lang="en-US" sz="1800" b="1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1800" b="1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𝝎</m:t>
                                  </m:r>
                                </m:e>
                                <m:sub>
                                  <m:r>
                                    <a:rPr kumimoji="0" lang="en-US" sz="1800" b="1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𝒋</m:t>
                                  </m:r>
                                </m:sub>
                              </m:sSub>
                            </m:e>
                          </m:d>
                          <m:r>
                            <a:rPr kumimoji="0" lang="en-US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𝑷</m:t>
                          </m:r>
                          <m:d>
                            <m:dPr>
                              <m:ctrlPr>
                                <a:rPr kumimoji="0" lang="en-US" sz="18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0" lang="en-US" sz="1800" b="1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1800" b="1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𝝎</m:t>
                                  </m:r>
                                </m:e>
                                <m:sub>
                                  <m:r>
                                    <a:rPr kumimoji="0" lang="en-US" sz="1800" b="1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𝒋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kumimoji="0" lang="en-US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𝒑</m:t>
                          </m:r>
                          <m:d>
                            <m:dPr>
                              <m:ctrlPr>
                                <a:rPr kumimoji="0" lang="en-US" sz="18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sz="18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𝒙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  <a:p>
                <a:pPr marL="238125" marR="0" lvl="0" indent="-238125" algn="l" defTabSz="914400" rtl="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12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	can be expressed in words as:</a:t>
                </a:r>
              </a:p>
              <a:p>
                <a:pPr marL="466725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120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𝒑𝒐𝒔𝒕𝒆𝒓𝒊𝒐𝒓</m:t>
                      </m:r>
                      <m:r>
                        <a:rPr kumimoji="0" lang="en-US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US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𝒍𝒊𝒌𝒆𝒍𝒊𝒉𝒐𝒐𝒅</m:t>
                          </m:r>
                          <m:r>
                            <a:rPr kumimoji="0" lang="en-US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× </m:t>
                          </m:r>
                          <m:r>
                            <a:rPr kumimoji="0" lang="en-US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𝒑𝒓𝒊𝒐𝒓</m:t>
                          </m:r>
                        </m:num>
                        <m:den>
                          <m:r>
                            <a:rPr kumimoji="0" lang="en-US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𝒆𝒗𝒊𝒅𝒆𝒏𝒄𝒆</m:t>
                          </m:r>
                        </m:den>
                      </m:f>
                    </m:oMath>
                  </m:oMathPara>
                </a14:m>
                <a:endPara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  <a:p>
                <a:pPr marL="238125" marR="0" lvl="0" indent="-238125" algn="l" defTabSz="914400" rtl="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1200"/>
                  </a:spcAft>
                  <a:buClrTx/>
                  <a:buSzTx/>
                  <a:buFontTx/>
                  <a:buChar char="•"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By measuring </a:t>
                </a:r>
                <a:r>
                  <a:rPr kumimoji="0" lang="en-US" sz="1800" b="1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x</a:t>
                </a: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, we can convert the prior probability, </a:t>
                </a:r>
                <a:r>
                  <a:rPr kumimoji="0" lang="en-US" sz="1800" b="1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P(</a:t>
                </a:r>
                <a:r>
                  <a:rPr kumimoji="0" lang="en-US" sz="1800" b="1" i="1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  <a:sym typeface="Symbol" pitchFamily="18" charset="2"/>
                  </a:rPr>
                  <a:t>ω</a:t>
                </a:r>
                <a:r>
                  <a:rPr kumimoji="0" lang="en-US" sz="1800" b="1" i="1" u="none" strike="noStrike" kern="1200" cap="none" spc="0" normalizeH="0" baseline="-2500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j</a:t>
                </a:r>
                <a:r>
                  <a:rPr kumimoji="0" lang="en-US" sz="1800" b="1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)</a:t>
                </a: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, into a posterior probability, </a:t>
                </a:r>
                <a:r>
                  <a:rPr kumimoji="0" lang="en-US" sz="1800" b="1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P(</a:t>
                </a:r>
                <a:r>
                  <a:rPr kumimoji="0" lang="en-US" sz="1800" b="1" i="1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  <a:sym typeface="Symbol" pitchFamily="18" charset="2"/>
                  </a:rPr>
                  <a:t>ω</a:t>
                </a:r>
                <a:r>
                  <a:rPr kumimoji="0" lang="en-US" sz="1800" b="1" i="1" u="none" strike="noStrike" kern="1200" cap="none" spc="0" normalizeH="0" baseline="-2500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j</a:t>
                </a:r>
                <a:r>
                  <a:rPr kumimoji="0" lang="en-US" sz="1800" b="1" i="1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|x</a:t>
                </a:r>
                <a:r>
                  <a:rPr kumimoji="0" lang="en-US" sz="1800" b="1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)</a:t>
                </a: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.</a:t>
                </a:r>
              </a:p>
              <a:p>
                <a:pPr marL="238125" marR="0" lvl="0" indent="-238125" algn="l" defTabSz="914400" rtl="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1200"/>
                  </a:spcAft>
                  <a:buClrTx/>
                  <a:buSzTx/>
                  <a:buFontTx/>
                  <a:buChar char="•"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Evidence can be viewed as a scale factor and is often ignored in optimization applications (e.g., speech recognition).</a:t>
                </a:r>
              </a:p>
              <a:p>
                <a:pPr marL="238125" marR="0" lvl="0" indent="-238125" algn="l" defTabSz="914400" rtl="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1200"/>
                  </a:spcAft>
                  <a:buClrTx/>
                  <a:buSzTx/>
                  <a:buFontTx/>
                  <a:buChar char="•"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Bayes Rule allows us to train a system by collecting data in what is called a supervised mode (e.g., collect a sea bass sample and measure its length, speak a specific set of words and measure the feature vectors).</a:t>
                </a:r>
              </a:p>
            </p:txBody>
          </p:sp>
        </mc:Choice>
        <mc:Fallback xmlns="">
          <p:sp>
            <p:nvSpPr>
              <p:cNvPr id="152578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28600" y="630912"/>
                <a:ext cx="8686800" cy="4997002"/>
              </a:xfrm>
              <a:prstGeom prst="rect">
                <a:avLst/>
              </a:prstGeom>
              <a:blipFill>
                <a:blip r:embed="rId2"/>
                <a:stretch>
                  <a:fillRect l="-1460" t="-1269" r="-1460"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 Box 10"/>
          <p:cNvSpPr txBox="1">
            <a:spLocks noChangeArrowheads="1"/>
          </p:cNvSpPr>
          <p:nvPr/>
        </p:nvSpPr>
        <p:spPr bwMode="auto">
          <a:xfrm>
            <a:off x="227012" y="57150"/>
            <a:ext cx="868838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892034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Posterior Probabilities</a:t>
            </a:r>
          </a:p>
        </p:txBody>
      </p:sp>
    </p:spTree>
    <p:extLst>
      <p:ext uri="{BB962C8B-B14F-4D97-AF65-F5344CB8AC3E}">
        <p14:creationId xmlns:p14="http://schemas.microsoft.com/office/powerpoint/2010/main" val="3066190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7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7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7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0979" name="Rectangle 83"/>
              <p:cNvSpPr>
                <a:spLocks noChangeArrowheads="1"/>
              </p:cNvSpPr>
              <p:nvPr/>
            </p:nvSpPr>
            <p:spPr bwMode="auto">
              <a:xfrm>
                <a:off x="228600" y="607319"/>
                <a:ext cx="8686800" cy="557688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lIns="0" tIns="0" rIns="0" bIns="0"/>
              <a:lstStyle/>
              <a:p>
                <a:pPr marL="228600" marR="0" lvl="0" indent="-228600" algn="l" defTabSz="914400" rtl="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Char char="•"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Generalization of the preceding ideas:</a:t>
                </a:r>
              </a:p>
              <a:p>
                <a:pPr marL="571500" marR="0" lvl="1" indent="-228600" algn="l" defTabSz="914400" rtl="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1200"/>
                  </a:spcAft>
                  <a:buClrTx/>
                  <a:buSzTx/>
                  <a:buFont typeface="Wingdings" pitchFamily="2" charset="2"/>
                  <a:buChar char="§"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Use of more than one feature</a:t>
                </a:r>
              </a:p>
              <a:p>
                <a:pPr marL="571500" marR="0" lvl="1" indent="-228600" algn="l" defTabSz="914400" rtl="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1200"/>
                  </a:spcAft>
                  <a:buClrTx/>
                  <a:buSzTx/>
                  <a:buFont typeface="Wingdings" pitchFamily="2" charset="2"/>
                  <a:buChar char="§"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Use more than two </a:t>
                </a:r>
                <a:r>
                  <a:rPr lang="en-US" sz="1800" b="1" dirty="0">
                    <a:solidFill>
                      <a:srgbClr val="000000"/>
                    </a:solidFill>
                    <a:latin typeface="Arial"/>
                  </a:rPr>
                  <a:t>classes</a:t>
                </a:r>
                <a:b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</a:b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(e.g., N-way classification)</a:t>
                </a:r>
              </a:p>
              <a:p>
                <a:pPr marL="571500" marR="0" lvl="1" indent="-228600" algn="l" defTabSz="914400" rtl="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1200"/>
                  </a:spcAft>
                  <a:buClrTx/>
                  <a:buSzTx/>
                  <a:buFont typeface="Wingdings" pitchFamily="2" charset="2"/>
                  <a:buChar char="§"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Allowing actions other than a decision to decide on the </a:t>
                </a:r>
                <a:r>
                  <a:rPr lang="en-US" sz="1800" b="1" dirty="0">
                    <a:solidFill>
                      <a:srgbClr val="000000"/>
                    </a:solidFill>
                    <a:latin typeface="Arial"/>
                  </a:rPr>
                  <a:t>label</a:t>
                </a:r>
                <a:br>
                  <a:rPr lang="en-US" sz="1800" b="1" dirty="0">
                    <a:solidFill>
                      <a:srgbClr val="000000"/>
                    </a:solidFill>
                    <a:latin typeface="Arial"/>
                  </a:rPr>
                </a:b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(e.g., rejection: refusing to take an action when alternatives are close or confidence is low)</a:t>
                </a:r>
              </a:p>
              <a:p>
                <a:pPr marL="571500" marR="0" lvl="1" indent="-228600" algn="l" defTabSz="914400" rtl="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1200"/>
                  </a:spcAft>
                  <a:buClrTx/>
                  <a:buSzTx/>
                  <a:buFont typeface="Wingdings" pitchFamily="2" charset="2"/>
                  <a:buChar char="§"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Introduce a loss of function which is more general than </a:t>
                </a:r>
                <a:b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</a:b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the probability of error (e.g., errors are not equally costly)</a:t>
                </a:r>
              </a:p>
              <a:p>
                <a:pPr marL="228600" marR="0" lvl="0" indent="-228600" algn="l" defTabSz="914400" rtl="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1200"/>
                  </a:spcAft>
                  <a:buClrTx/>
                  <a:buSzTx/>
                  <a:buFont typeface="Wingdings" pitchFamily="2" charset="2"/>
                  <a:buChar char="§"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Let us replace the scalar </a:t>
                </a:r>
                <a:r>
                  <a:rPr kumimoji="0" lang="en-US" sz="18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x</a:t>
                </a: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 by the vector, </a:t>
                </a:r>
                <a14:m>
                  <m:oMath xmlns:m="http://schemas.openxmlformats.org/officeDocument/2006/math">
                    <m:r>
                      <a:rPr kumimoji="0" lang="en-US" sz="18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𝒙</m:t>
                    </m:r>
                  </m:oMath>
                </a14:m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, in a </a:t>
                </a:r>
                <a14:m>
                  <m:oMath xmlns:m="http://schemas.openxmlformats.org/officeDocument/2006/math">
                    <m:r>
                      <a:rPr kumimoji="0" lang="en-US" sz="18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𝒅</m:t>
                    </m:r>
                  </m:oMath>
                </a14:m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-dimensional Euclidean space,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𝑅</m:t>
                    </m:r>
                    <m:r>
                      <a:rPr kumimoji="0" lang="en-US" sz="1800" b="0" i="1" u="none" strike="noStrike" kern="1200" cap="none" spc="0" normalizeH="0" baseline="3000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𝑑</m:t>
                    </m:r>
                  </m:oMath>
                </a14:m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,</a:t>
                </a:r>
                <a:r>
                  <a:rPr kumimoji="0" lang="en-US" sz="1800" b="1" i="0" u="none" strike="noStrike" kern="1200" cap="none" spc="0" normalizeH="0" baseline="3000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 </a:t>
                </a: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called the </a:t>
                </a:r>
                <a:r>
                  <a:rPr kumimoji="0" lang="en-US" sz="1800" b="1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feature space</a:t>
                </a: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.</a:t>
                </a:r>
              </a:p>
            </p:txBody>
          </p:sp>
        </mc:Choice>
        <mc:Fallback xmlns="">
          <p:sp>
            <p:nvSpPr>
              <p:cNvPr id="80979" name="Rectangle 8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28600" y="607319"/>
                <a:ext cx="8686800" cy="5576887"/>
              </a:xfrm>
              <a:prstGeom prst="rect">
                <a:avLst/>
              </a:prstGeom>
              <a:blipFill>
                <a:blip r:embed="rId3"/>
                <a:stretch>
                  <a:fillRect l="-1606" t="-1367"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0899" name="Rectangle 3"/>
          <p:cNvSpPr>
            <a:spLocks noChangeArrowheads="1"/>
          </p:cNvSpPr>
          <p:nvPr/>
        </p:nvSpPr>
        <p:spPr bwMode="auto">
          <a:xfrm>
            <a:off x="1588" y="-20637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" name="Text Box 10"/>
          <p:cNvSpPr txBox="1">
            <a:spLocks noChangeArrowheads="1"/>
          </p:cNvSpPr>
          <p:nvPr/>
        </p:nvSpPr>
        <p:spPr bwMode="auto">
          <a:xfrm>
            <a:off x="227012" y="57150"/>
            <a:ext cx="868679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892034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Generalization of the Two-Class Problem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50533" name="Rectangle 5"/>
              <p:cNvSpPr>
                <a:spLocks noChangeArrowheads="1"/>
              </p:cNvSpPr>
              <p:nvPr/>
            </p:nvSpPr>
            <p:spPr bwMode="auto">
              <a:xfrm>
                <a:off x="228600" y="657020"/>
                <a:ext cx="8681117" cy="548342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lIns="0" tIns="0" rIns="0" bIns="0"/>
              <a:lstStyle/>
              <a:p>
                <a:pPr marL="176213" marR="0" lvl="0" indent="-176213" algn="l" defTabSz="914400" rtl="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1200"/>
                  </a:spcAft>
                  <a:buClrTx/>
                  <a:buSzTx/>
                  <a:buFontTx/>
                  <a:buChar char="•"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Let </a:t>
                </a:r>
                <a14:m>
                  <m:oMath xmlns:m="http://schemas.openxmlformats.org/officeDocument/2006/math">
                    <m:r>
                      <a:rPr kumimoji="0" lang="en-US" sz="18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{</m:t>
                    </m:r>
                    <m:r>
                      <a:rPr kumimoji="0" lang="en-US" sz="1800" b="1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Symbol" pitchFamily="18" charset="2"/>
                      </a:rPr>
                      <m:t>𝝎</m:t>
                    </m:r>
                    <m:r>
                      <a:rPr kumimoji="0" lang="en-US" sz="1800" b="1" i="1" u="none" strike="noStrike" kern="1200" cap="none" spc="0" normalizeH="0" baseline="-2500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𝟏</m:t>
                    </m:r>
                    <m:r>
                      <a:rPr kumimoji="0" lang="en-US" sz="1800" b="1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 </m:t>
                    </m:r>
                    <m:r>
                      <a:rPr kumimoji="0" lang="en-US" sz="1800" b="1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Symbol" pitchFamily="18" charset="2"/>
                      </a:rPr>
                      <m:t>𝝎</m:t>
                    </m:r>
                    <m:r>
                      <a:rPr kumimoji="0" lang="en-US" sz="1800" b="1" i="1" u="none" strike="noStrike" kern="1200" cap="none" spc="0" normalizeH="0" baseline="-2500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𝟐</m:t>
                    </m:r>
                    <m:r>
                      <a:rPr kumimoji="0" lang="en-US" sz="1800" b="1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,…, </m:t>
                    </m:r>
                    <m:r>
                      <a:rPr kumimoji="0" lang="en-US" sz="1800" b="1" i="1" u="none" strike="noStrike" kern="1200" cap="none" spc="0" normalizeH="0" baseline="0" noProof="0" dirty="0" err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Symbol" pitchFamily="18" charset="2"/>
                      </a:rPr>
                      <m:t>𝝎</m:t>
                    </m:r>
                    <m:r>
                      <a:rPr kumimoji="0" lang="en-US" sz="1800" b="1" i="1" u="none" strike="noStrike" kern="1200" cap="none" spc="0" normalizeH="0" baseline="-25000" noProof="0" dirty="0" err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𝒄</m:t>
                    </m:r>
                    <m:r>
                      <a:rPr kumimoji="0" lang="en-US" sz="1800" b="1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} </m:t>
                    </m:r>
                  </m:oMath>
                </a14:m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be the set of </a:t>
                </a:r>
                <a14:m>
                  <m:oMath xmlns:m="http://schemas.openxmlformats.org/officeDocument/2006/math">
                    <m:r>
                      <a:rPr kumimoji="0" lang="en-US" sz="18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𝒄</m:t>
                    </m:r>
                  </m:oMath>
                </a14:m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 categories</a:t>
                </a:r>
              </a:p>
              <a:p>
                <a:pPr marL="176213" marR="0" lvl="0" indent="-176213" algn="l" defTabSz="914400" rtl="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1200"/>
                  </a:spcAft>
                  <a:buClrTx/>
                  <a:buSzTx/>
                  <a:buFontTx/>
                  <a:buChar char="•"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Let </a:t>
                </a:r>
                <a14:m>
                  <m:oMath xmlns:m="http://schemas.openxmlformats.org/officeDocument/2006/math">
                    <m:r>
                      <a:rPr kumimoji="0" lang="en-US" sz="18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{</m:t>
                    </m:r>
                    <m:r>
                      <a:rPr kumimoji="0" lang="en-US" sz="18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  <a:sym typeface="Symbol" pitchFamily="18" charset="2"/>
                      </a:rPr>
                      <m:t>𝜶</m:t>
                    </m:r>
                    <m:r>
                      <a:rPr kumimoji="0" lang="en-US" sz="1800" b="1" i="1" u="none" strike="noStrike" kern="1200" cap="none" spc="0" normalizeH="0" baseline="-2500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Symbol" pitchFamily="18" charset="2"/>
                      </a:rPr>
                      <m:t>𝟏</m:t>
                    </m:r>
                    <m:r>
                      <a:rPr kumimoji="0" lang="en-US" sz="1800" b="1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Symbol" pitchFamily="18" charset="2"/>
                      </a:rPr>
                      <m:t>,</m:t>
                    </m:r>
                    <m:r>
                      <a:rPr kumimoji="0" lang="en-US" sz="1800" b="1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  <a:sym typeface="Symbol" pitchFamily="18" charset="2"/>
                      </a:rPr>
                      <m:t>𝜶</m:t>
                    </m:r>
                    <m:r>
                      <a:rPr kumimoji="0" lang="en-US" sz="1800" b="1" i="1" u="none" strike="noStrike" kern="1200" cap="none" spc="0" normalizeH="0" baseline="-2500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Symbol" pitchFamily="18" charset="2"/>
                      </a:rPr>
                      <m:t>𝟐</m:t>
                    </m:r>
                    <m:r>
                      <a:rPr kumimoji="0" lang="en-US" sz="1800" b="1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Symbol" pitchFamily="18" charset="2"/>
                      </a:rPr>
                      <m:t>,…,</m:t>
                    </m:r>
                    <m:r>
                      <a:rPr kumimoji="0" lang="en-US" sz="1800" b="1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  <a:sym typeface="Symbol" pitchFamily="18" charset="2"/>
                      </a:rPr>
                      <m:t>𝜶</m:t>
                    </m:r>
                    <m:r>
                      <a:rPr kumimoji="0" lang="en-US" sz="1800" b="1" i="1" u="none" strike="noStrike" kern="1200" cap="none" spc="0" normalizeH="0" baseline="-25000" noProof="0" dirty="0" err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Symbol" pitchFamily="18" charset="2"/>
                      </a:rPr>
                      <m:t>𝒂</m:t>
                    </m:r>
                    <m:r>
                      <a:rPr kumimoji="0" lang="en-US" sz="1800" b="1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Symbol" pitchFamily="18" charset="2"/>
                      </a:rPr>
                      <m:t>}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  <a:sym typeface="Symbol" pitchFamily="18" charset="2"/>
                  </a:rPr>
                  <a:t> </a:t>
                </a: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be the set of </a:t>
                </a:r>
                <a14:m>
                  <m:oMath xmlns:m="http://schemas.openxmlformats.org/officeDocument/2006/math">
                    <m:r>
                      <a:rPr kumimoji="0" lang="en-US" sz="18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𝒂</m:t>
                    </m:r>
                  </m:oMath>
                </a14:m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 possible actions</a:t>
                </a:r>
              </a:p>
              <a:p>
                <a:pPr marL="176213" marR="0" lvl="0" indent="-176213" algn="l" defTabSz="914400" rtl="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1200"/>
                  </a:spcAft>
                  <a:buClrTx/>
                  <a:buSzTx/>
                  <a:buFontTx/>
                  <a:buChar char="•"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Let </a:t>
                </a:r>
                <a14:m>
                  <m:oMath xmlns:m="http://schemas.openxmlformats.org/officeDocument/2006/math">
                    <m:r>
                      <a:rPr kumimoji="0" lang="en-US" sz="18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  <a:sym typeface="Symbol" pitchFamily="18" charset="2"/>
                      </a:rPr>
                      <m:t>𝝀</m:t>
                    </m:r>
                    <m:r>
                      <a:rPr kumimoji="0" lang="en-US" sz="1800" b="1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Symbol" pitchFamily="18" charset="2"/>
                      </a:rPr>
                      <m:t>(</m:t>
                    </m:r>
                    <m:r>
                      <a:rPr kumimoji="0" lang="en-US" sz="1800" b="1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  <a:sym typeface="Symbol" pitchFamily="18" charset="2"/>
                      </a:rPr>
                      <m:t>𝜶</m:t>
                    </m:r>
                    <m:r>
                      <a:rPr kumimoji="0" lang="en-US" sz="1800" b="1" i="1" u="none" strike="noStrike" kern="1200" cap="none" spc="0" normalizeH="0" baseline="-25000" noProof="0" dirty="0" err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Symbol" pitchFamily="18" charset="2"/>
                      </a:rPr>
                      <m:t>𝒊</m:t>
                    </m:r>
                    <m:r>
                      <a:rPr kumimoji="0" lang="en-US" sz="1800" b="1" i="1" u="none" strike="noStrike" kern="1200" cap="none" spc="0" normalizeH="0" baseline="0" noProof="0" dirty="0" err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Symbol" pitchFamily="18" charset="2"/>
                      </a:rPr>
                      <m:t>|</m:t>
                    </m:r>
                    <m:r>
                      <a:rPr kumimoji="0" lang="en-US" sz="1800" b="1" i="1" u="none" strike="noStrike" kern="1200" cap="none" spc="0" normalizeH="0" baseline="0" noProof="0" dirty="0" err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Symbol" pitchFamily="18" charset="2"/>
                      </a:rPr>
                      <m:t>𝝎</m:t>
                    </m:r>
                    <m:r>
                      <a:rPr kumimoji="0" lang="en-US" sz="1800" b="1" i="1" u="none" strike="noStrike" kern="1200" cap="none" spc="0" normalizeH="0" baseline="-25000" noProof="0" dirty="0" err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𝒋</m:t>
                    </m:r>
                    <m:r>
                      <a:rPr kumimoji="0" lang="en-US" sz="1800" b="1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Symbol" pitchFamily="18" charset="2"/>
                      </a:rPr>
                      <m:t>) </m:t>
                    </m:r>
                  </m:oMath>
                </a14:m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be the loss incurred for taking action </a:t>
                </a:r>
                <a14:m>
                  <m:oMath xmlns:m="http://schemas.openxmlformats.org/officeDocument/2006/math">
                    <m:r>
                      <a:rPr kumimoji="0" lang="en-US" sz="1800" b="1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  <a:sym typeface="Symbol" pitchFamily="18" charset="2"/>
                      </a:rPr>
                      <m:t>𝜶</m:t>
                    </m:r>
                    <m:r>
                      <a:rPr kumimoji="0" lang="en-US" sz="1800" b="1" i="1" u="none" strike="noStrike" kern="1200" cap="none" spc="0" normalizeH="0" baseline="-2500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Symbol" pitchFamily="18" charset="2"/>
                      </a:rPr>
                      <m:t>𝒊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 </a:t>
                </a: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when the state of nature is </a:t>
                </a:r>
                <a14:m>
                  <m:oMath xmlns:m="http://schemas.openxmlformats.org/officeDocument/2006/math">
                    <m:r>
                      <a:rPr kumimoji="0" lang="en-US" sz="1800" b="1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Symbol" pitchFamily="18" charset="2"/>
                      </a:rPr>
                      <m:t>𝝎</m:t>
                    </m:r>
                    <m:r>
                      <a:rPr kumimoji="0" lang="en-US" sz="1800" b="1" i="1" u="none" strike="noStrike" kern="1200" cap="none" spc="0" normalizeH="0" baseline="-25000" noProof="0" dirty="0" err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𝒋</m:t>
                    </m:r>
                  </m:oMath>
                </a14:m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.</a:t>
                </a:r>
              </a:p>
              <a:p>
                <a:pPr marL="176213" marR="0" lvl="0" indent="-176213" algn="l" defTabSz="914400" rtl="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Char char="•"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The posterior, </a:t>
                </a:r>
                <a14:m>
                  <m:oMath xmlns:m="http://schemas.openxmlformats.org/officeDocument/2006/math">
                    <m:r>
                      <a:rPr kumimoji="0" lang="en-US" sz="1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𝑷</m:t>
                    </m:r>
                    <m:d>
                      <m:dPr>
                        <m:ctrlPr>
                          <a:rPr kumimoji="0" lang="en-US" sz="1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US" sz="1800" b="1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Symbol" pitchFamily="18" charset="2"/>
                          </a:rPr>
                          <m:t>𝝎</m:t>
                        </m:r>
                        <m:r>
                          <a:rPr kumimoji="0" lang="en-US" sz="1800" b="1" i="1" u="none" strike="noStrike" kern="1200" cap="none" spc="0" normalizeH="0" baseline="-25000" noProof="0" dirty="0" err="1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𝒋</m:t>
                        </m:r>
                      </m:e>
                      <m:e>
                        <m:r>
                          <a:rPr kumimoji="0" lang="en-US" sz="1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𝒙</m:t>
                        </m:r>
                      </m:e>
                    </m:d>
                  </m:oMath>
                </a14:m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, can be computed from Bayes formula:</a:t>
                </a:r>
              </a:p>
              <a:p>
                <a:pPr marL="173038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𝑷</m:t>
                      </m:r>
                      <m:d>
                        <m:dPr>
                          <m:ctrlPr>
                            <a:rPr kumimoji="0" lang="en-US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1800" b="1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Symbol" pitchFamily="18" charset="2"/>
                            </a:rPr>
                            <m:t>𝝎</m:t>
                          </m:r>
                          <m:r>
                            <a:rPr kumimoji="0" lang="en-US" sz="1800" b="1" i="1" u="none" strike="noStrike" kern="1200" cap="none" spc="0" normalizeH="0" baseline="-25000" noProof="0" dirty="0" err="1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𝒋</m:t>
                          </m:r>
                        </m:e>
                        <m:e>
                          <m:r>
                            <a:rPr kumimoji="0" lang="en-US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𝒙</m:t>
                          </m:r>
                        </m:e>
                      </m:d>
                      <m:r>
                        <a:rPr kumimoji="0" lang="en-US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US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𝒑</m:t>
                          </m:r>
                          <m:d>
                            <m:dPr>
                              <m:ctrlPr>
                                <a:rPr kumimoji="0" lang="en-US" sz="18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sz="18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𝒙</m:t>
                              </m:r>
                            </m:e>
                            <m:e>
                              <m:r>
                                <a:rPr kumimoji="0" lang="en-US" sz="1800" b="1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Symbol" pitchFamily="18" charset="2"/>
                                </a:rPr>
                                <m:t>𝝎</m:t>
                              </m:r>
                              <m:r>
                                <a:rPr kumimoji="0" lang="en-US" sz="1800" b="1" i="1" u="none" strike="noStrike" kern="1200" cap="none" spc="0" normalizeH="0" baseline="-25000" noProof="0" dirty="0" err="1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𝒋</m:t>
                              </m:r>
                            </m:e>
                          </m:d>
                          <m:r>
                            <a:rPr kumimoji="0" lang="en-US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𝑷</m:t>
                          </m:r>
                          <m:d>
                            <m:dPr>
                              <m:ctrlPr>
                                <a:rPr kumimoji="0" lang="en-US" sz="18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sz="1800" b="1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Symbol" pitchFamily="18" charset="2"/>
                                </a:rPr>
                                <m:t>𝝎</m:t>
                              </m:r>
                              <m:r>
                                <a:rPr kumimoji="0" lang="en-US" sz="1800" b="1" i="1" u="none" strike="noStrike" kern="1200" cap="none" spc="0" normalizeH="0" baseline="-25000" noProof="0" dirty="0" err="1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𝒋</m:t>
                              </m:r>
                            </m:e>
                          </m:d>
                        </m:num>
                        <m:den>
                          <m:r>
                            <a:rPr kumimoji="0" lang="en-US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𝒑</m:t>
                          </m:r>
                          <m:d>
                            <m:dPr>
                              <m:ctrlPr>
                                <a:rPr kumimoji="0" lang="en-US" sz="18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sz="18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𝒙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176213" marR="0" lvl="0" indent="-176213" algn="l" defTabSz="914400" rtl="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	where the evidence is:</a:t>
                </a:r>
              </a:p>
              <a:p>
                <a:pPr marL="176213" marR="0" lvl="0" indent="-176213" algn="l" defTabSz="914400" rtl="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120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sz="18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𝒑</m:t>
                      </m:r>
                      <m:d>
                        <m:dPr>
                          <m:ctrlPr>
                            <a:rPr kumimoji="0" lang="en-US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𝒙</m:t>
                          </m:r>
                        </m:e>
                      </m:d>
                      <m:r>
                        <a:rPr kumimoji="0" lang="en-US" sz="18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0" lang="en-US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0" lang="en-US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𝒋</m:t>
                          </m:r>
                          <m:r>
                            <a:rPr kumimoji="0" lang="en-US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=</m:t>
                          </m:r>
                          <m:r>
                            <a:rPr kumimoji="0" lang="en-US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𝟏</m:t>
                          </m:r>
                        </m:sub>
                        <m:sup>
                          <m:r>
                            <a:rPr kumimoji="0" lang="en-US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𝒄</m:t>
                          </m:r>
                        </m:sup>
                        <m:e>
                          <m:r>
                            <a:rPr kumimoji="0" lang="en-US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𝒑</m:t>
                          </m:r>
                          <m:d>
                            <m:dPr>
                              <m:ctrlPr>
                                <a:rPr kumimoji="0" lang="en-US" sz="18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sz="18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𝒙</m:t>
                              </m:r>
                            </m:e>
                            <m:e>
                              <m:r>
                                <a:rPr kumimoji="0" lang="en-US" sz="1800" b="1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Symbol" pitchFamily="18" charset="2"/>
                                </a:rPr>
                                <m:t>𝝎</m:t>
                              </m:r>
                              <m:r>
                                <a:rPr kumimoji="0" lang="en-US" sz="1800" b="1" i="1" u="none" strike="noStrike" kern="1200" cap="none" spc="0" normalizeH="0" baseline="-25000" noProof="0" dirty="0" err="1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𝒋</m:t>
                              </m:r>
                            </m:e>
                          </m:d>
                          <m:r>
                            <a:rPr kumimoji="0" lang="en-US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𝑷</m:t>
                          </m:r>
                          <m:d>
                            <m:dPr>
                              <m:ctrlPr>
                                <a:rPr kumimoji="0" lang="en-US" sz="18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sz="1800" b="1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Symbol" pitchFamily="18" charset="2"/>
                                </a:rPr>
                                <m:t>𝝎</m:t>
                              </m:r>
                              <m:r>
                                <a:rPr kumimoji="0" lang="en-US" sz="1800" b="1" i="1" u="none" strike="noStrike" kern="1200" cap="none" spc="0" normalizeH="0" baseline="-25000" noProof="0" dirty="0" err="1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𝒋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  <a:p>
                <a:pPr marL="176213" marR="0" lvl="0" indent="-176213" algn="l" defTabSz="914400" rtl="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 typeface="Arial" pitchFamily="34" charset="0"/>
                  <a:buChar char="•"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The expected loss from taking action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800" b="1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  <a:sym typeface="Symbol" pitchFamily="18" charset="2"/>
                          </a:rPr>
                        </m:ctrlPr>
                      </m:sSubPr>
                      <m:e>
                        <m:r>
                          <a:rPr kumimoji="0" lang="en-US" sz="1800" b="1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  <a:sym typeface="Symbol" pitchFamily="18" charset="2"/>
                          </a:rPr>
                          <m:t>𝜶</m:t>
                        </m:r>
                      </m:e>
                      <m:sub>
                        <m:r>
                          <a:rPr kumimoji="0" lang="en-US" sz="1800" b="1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  <a:sym typeface="Symbol" pitchFamily="18" charset="2"/>
                          </a:rPr>
                          <m:t>𝒊</m:t>
                        </m:r>
                      </m:sub>
                    </m:sSub>
                  </m:oMath>
                </a14:m>
                <a:r>
                  <a:rPr kumimoji="0" lang="en-US" sz="1800" b="1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  <a:sym typeface="Symbol" pitchFamily="18" charset="2"/>
                  </a:rPr>
                  <a:t> </a:t>
                </a: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is:</a:t>
                </a:r>
              </a:p>
              <a:p>
                <a:pPr marL="173038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120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sz="18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𝑹</m:t>
                      </m:r>
                      <m:d>
                        <m:dPr>
                          <m:ctrlPr>
                            <a:rPr kumimoji="0" lang="en-US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1800" b="1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  <a:sym typeface="Symbol" pitchFamily="18" charset="2"/>
                            </a:rPr>
                            <m:t>𝜶</m:t>
                          </m:r>
                          <m:r>
                            <a:rPr kumimoji="0" lang="en-US" sz="1800" b="1" i="1" u="none" strike="noStrike" kern="1200" cap="none" spc="0" normalizeH="0" baseline="-25000" noProof="0" dirty="0" err="1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Symbol" pitchFamily="18" charset="2"/>
                            </a:rPr>
                            <m:t>𝒊</m:t>
                          </m:r>
                        </m:e>
                        <m:e>
                          <m:r>
                            <a:rPr kumimoji="0" lang="en-US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𝒙</m:t>
                          </m:r>
                        </m:e>
                      </m:d>
                      <m:r>
                        <a:rPr kumimoji="0" lang="en-US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0" lang="en-US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0" lang="en-US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𝒋</m:t>
                          </m:r>
                          <m:r>
                            <a:rPr kumimoji="0" lang="en-US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=</m:t>
                          </m:r>
                          <m:r>
                            <a:rPr kumimoji="0" lang="en-US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𝟏</m:t>
                          </m:r>
                        </m:sub>
                        <m:sup>
                          <m:r>
                            <a:rPr kumimoji="0" lang="en-US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𝒄</m:t>
                          </m:r>
                        </m:sup>
                        <m:e>
                          <m:r>
                            <a:rPr kumimoji="0" lang="en-US" sz="1800" b="1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  <a:sym typeface="Symbol" pitchFamily="18" charset="2"/>
                            </a:rPr>
                            <m:t>𝝀</m:t>
                          </m:r>
                          <m:d>
                            <m:dPr>
                              <m:ctrlPr>
                                <a:rPr kumimoji="0" lang="en-US" sz="1800" b="1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  <a:sym typeface="Symbol" pitchFamily="18" charset="2"/>
                                </a:rPr>
                              </m:ctrlPr>
                            </m:dPr>
                            <m:e>
                              <m:r>
                                <a:rPr kumimoji="0" lang="en-US" sz="1800" b="1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  <a:sym typeface="Symbol" pitchFamily="18" charset="2"/>
                                </a:rPr>
                                <m:t>𝜶</m:t>
                              </m:r>
                              <m:r>
                                <a:rPr kumimoji="0" lang="en-US" sz="1800" b="1" i="1" u="none" strike="noStrike" kern="1200" cap="none" spc="0" normalizeH="0" baseline="-25000" noProof="0" dirty="0" err="1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Symbol" pitchFamily="18" charset="2"/>
                                </a:rPr>
                                <m:t>𝒊</m:t>
                              </m:r>
                            </m:e>
                            <m:e>
                              <m:r>
                                <a:rPr kumimoji="0" lang="en-US" sz="1800" b="1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Symbol" pitchFamily="18" charset="2"/>
                                </a:rPr>
                                <m:t>𝒙</m:t>
                              </m:r>
                            </m:e>
                          </m:d>
                          <m:r>
                            <a:rPr kumimoji="0" lang="en-US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𝑷</m:t>
                          </m:r>
                          <m:d>
                            <m:dPr>
                              <m:ctrlPr>
                                <a:rPr kumimoji="0" lang="en-US" sz="18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sz="1800" b="1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Symbol" pitchFamily="18" charset="2"/>
                                </a:rPr>
                                <m:t>𝝎</m:t>
                              </m:r>
                              <m:r>
                                <a:rPr kumimoji="0" lang="en-US" sz="1800" b="1" i="1" u="none" strike="noStrike" kern="1200" cap="none" spc="0" normalizeH="0" baseline="-25000" noProof="0" dirty="0" err="1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𝒋</m:t>
                              </m:r>
                            </m:e>
                            <m:e>
                              <m:r>
                                <a:rPr kumimoji="0" lang="en-US" sz="18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𝒙</m:t>
                              </m:r>
                            </m:e>
                          </m:d>
                          <m:r>
                            <a:rPr kumimoji="0" lang="en-US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.</m:t>
                          </m:r>
                        </m:e>
                      </m:nary>
                    </m:oMath>
                  </m:oMathPara>
                </a14:m>
                <a:endPara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  <a:p>
                <a:pPr marL="176213" marR="0" lvl="0" indent="-176213" algn="l" defTabSz="914400" rtl="0" eaLnBrk="1" fontAlgn="base" latinLnBrk="0" hangingPunct="1">
                  <a:lnSpc>
                    <a:spcPct val="100000"/>
                  </a:lnSpc>
                  <a:spcBef>
                    <a:spcPts val="72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50533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28600" y="657020"/>
                <a:ext cx="8681117" cy="5483429"/>
              </a:xfrm>
              <a:prstGeom prst="rect">
                <a:avLst/>
              </a:prstGeom>
              <a:blipFill>
                <a:blip r:embed="rId2"/>
                <a:stretch>
                  <a:fillRect l="-1608" t="-1155" b="-15242"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 Box 10"/>
          <p:cNvSpPr txBox="1">
            <a:spLocks noChangeArrowheads="1"/>
          </p:cNvSpPr>
          <p:nvPr/>
        </p:nvSpPr>
        <p:spPr bwMode="auto">
          <a:xfrm>
            <a:off x="227013" y="57150"/>
            <a:ext cx="868111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892034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Loss Function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3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3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3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3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3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44394" name="Rectangle 10"/>
              <p:cNvSpPr>
                <a:spLocks noChangeArrowheads="1"/>
              </p:cNvSpPr>
              <p:nvPr/>
            </p:nvSpPr>
            <p:spPr bwMode="auto">
              <a:xfrm>
                <a:off x="214313" y="699224"/>
                <a:ext cx="8724900" cy="55634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lIns="0" tIns="0" rIns="0" bIns="0"/>
              <a:lstStyle/>
              <a:p>
                <a:pPr marL="173038" marR="0" lvl="0" indent="-173038" algn="l" defTabSz="914400" rtl="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1200"/>
                  </a:spcAft>
                  <a:buClrTx/>
                  <a:buSzTx/>
                  <a:buFontTx/>
                  <a:buChar char="•"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An expected loss is called a risk.</a:t>
                </a:r>
              </a:p>
              <a:p>
                <a:pPr marL="173038" marR="0" lvl="0" indent="-173038" algn="l" defTabSz="914400" rtl="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1200"/>
                  </a:spcAft>
                  <a:buClrTx/>
                  <a:buSzTx/>
                  <a:buFontTx/>
                  <a:buChar char="•"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18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𝑹</m:t>
                    </m:r>
                    <m:r>
                      <a:rPr kumimoji="0" lang="en-US" sz="18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(</m:t>
                    </m:r>
                    <m:r>
                      <a:rPr kumimoji="0" lang="en-US" sz="1800" b="1" i="1" u="none" strike="noStrike" kern="1200" cap="none" spc="0" normalizeH="0" baseline="0" noProof="0" dirty="0" err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Symbol" pitchFamily="18" charset="2"/>
                      </a:rPr>
                      <m:t>𝝎</m:t>
                    </m:r>
                    <m:r>
                      <a:rPr kumimoji="0" lang="en-US" sz="1800" b="1" i="1" u="none" strike="noStrike" kern="1200" cap="none" spc="0" normalizeH="0" baseline="-25000" noProof="0" dirty="0" err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Symbol" pitchFamily="18" charset="2"/>
                      </a:rPr>
                      <m:t>𝒊</m:t>
                    </m:r>
                    <m:r>
                      <a:rPr kumimoji="0" lang="en-US" sz="1800" b="1" i="1" u="none" strike="noStrike" kern="1200" cap="none" spc="0" normalizeH="0" baseline="0" noProof="0" dirty="0" err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Symbol" pitchFamily="18" charset="2"/>
                      </a:rPr>
                      <m:t>|</m:t>
                    </m:r>
                    <m:r>
                      <a:rPr kumimoji="0" lang="en-US" sz="1800" b="1" i="1" u="none" strike="noStrike" kern="1200" cap="none" spc="0" normalizeH="0" baseline="0" noProof="0" dirty="0" err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Symbol" pitchFamily="18" charset="2"/>
                      </a:rPr>
                      <m:t>𝒙</m:t>
                    </m:r>
                    <m:r>
                      <a:rPr kumimoji="0" lang="en-US" sz="1800" b="1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Symbol" pitchFamily="18" charset="2"/>
                      </a:rPr>
                      <m:t>)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  <a:sym typeface="Symbol" pitchFamily="18" charset="2"/>
                  </a:rPr>
                  <a:t> </a:t>
                </a: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  <a:sym typeface="Symbol" pitchFamily="18" charset="2"/>
                  </a:rPr>
                  <a:t>is called the conditional risk</a:t>
                </a: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.</a:t>
                </a:r>
                <a:endPara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Symbol" pitchFamily="18" charset="2"/>
                </a:endParaRPr>
              </a:p>
              <a:p>
                <a:pPr marL="173038" marR="0" lvl="0" indent="-173038" algn="l" defTabSz="914400" rtl="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1200"/>
                  </a:spcAft>
                  <a:buClrTx/>
                  <a:buSzTx/>
                  <a:buFontTx/>
                  <a:buChar char="•"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A general decision rule is a function </a:t>
                </a:r>
                <a14:m>
                  <m:oMath xmlns:m="http://schemas.openxmlformats.org/officeDocument/2006/math">
                    <m:r>
                      <a:rPr kumimoji="0" lang="en-US" sz="18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Symbol" pitchFamily="18" charset="2"/>
                      </a:rPr>
                      <m:t>𝜶</m:t>
                    </m:r>
                    <m:r>
                      <a:rPr kumimoji="0" lang="en-US" sz="1800" b="1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(</m:t>
                    </m:r>
                    <m:r>
                      <a:rPr kumimoji="0" lang="en-US" sz="1800" b="1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Symbol" pitchFamily="18" charset="2"/>
                      </a:rPr>
                      <m:t>𝒙</m:t>
                    </m:r>
                    <m:r>
                      <a:rPr kumimoji="0" lang="en-US" sz="1800" b="1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)</m:t>
                    </m:r>
                  </m:oMath>
                </a14:m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 that tells us which action to take for every possible observation.</a:t>
                </a:r>
              </a:p>
              <a:p>
                <a:pPr marL="173038" marR="0" lvl="0" indent="-173038" algn="l" defTabSz="914400" rtl="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Char char="•"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The overall risk is given by:</a:t>
                </a:r>
              </a:p>
              <a:p>
                <a:pPr marL="173038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120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𝑹</m:t>
                      </m:r>
                      <m:r>
                        <a:rPr kumimoji="0" lang="en-US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kumimoji="0" lang="en-US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naryPr>
                        <m:sub/>
                        <m:sup/>
                        <m:e>
                          <m:r>
                            <a:rPr kumimoji="0" lang="en-US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𝑹</m:t>
                          </m:r>
                          <m:d>
                            <m:dPr>
                              <m:ctrlPr>
                                <a:rPr kumimoji="0" lang="en-US" sz="18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sz="1800" b="1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Symbol" pitchFamily="18" charset="2"/>
                                </a:rPr>
                                <m:t>𝜶</m:t>
                              </m:r>
                              <m:d>
                                <m:dPr>
                                  <m:ctrlPr>
                                    <a:rPr kumimoji="0" lang="en-US" sz="1800" b="1" i="1" u="none" strike="noStrike" kern="120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Symbol" pitchFamily="18" charset="2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sz="1800" b="1" i="1" u="none" strike="noStrike" kern="120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Symbol" pitchFamily="18" charset="2"/>
                                    </a:rPr>
                                    <m:t>𝒙</m:t>
                                  </m:r>
                                </m:e>
                              </m:d>
                            </m:e>
                            <m:e>
                              <m:r>
                                <a:rPr kumimoji="0" lang="en-US" sz="18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𝒙</m:t>
                              </m:r>
                            </m:e>
                          </m:d>
                          <m:r>
                            <a:rPr kumimoji="0" lang="en-US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𝒑</m:t>
                          </m:r>
                          <m:d>
                            <m:dPr>
                              <m:ctrlPr>
                                <a:rPr kumimoji="0" lang="en-US" sz="18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sz="18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𝒙</m:t>
                              </m:r>
                            </m:e>
                          </m:d>
                          <m:r>
                            <a:rPr kumimoji="0" lang="en-US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𝒅𝒙</m:t>
                          </m:r>
                        </m:e>
                      </m:nary>
                    </m:oMath>
                  </m:oMathPara>
                </a14:m>
                <a:endPara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173038" marR="0" lvl="0" indent="-173038" algn="l" defTabSz="914400" rtl="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1200"/>
                  </a:spcAft>
                  <a:buClrTx/>
                  <a:buSzTx/>
                  <a:buFontTx/>
                  <a:buChar char="•"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If we choose </a:t>
                </a:r>
                <a14:m>
                  <m:oMath xmlns:m="http://schemas.openxmlformats.org/officeDocument/2006/math">
                    <m:r>
                      <a:rPr kumimoji="0" lang="en-US" sz="18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Symbol" pitchFamily="18" charset="2"/>
                      </a:rPr>
                      <m:t>𝜶</m:t>
                    </m:r>
                    <m:r>
                      <a:rPr kumimoji="0" lang="en-US" sz="18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Symbol" pitchFamily="18" charset="2"/>
                      </a:rPr>
                      <m:t>(</m:t>
                    </m:r>
                    <m:r>
                      <a:rPr kumimoji="0" lang="en-US" sz="1800" b="1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Symbol" pitchFamily="18" charset="2"/>
                      </a:rPr>
                      <m:t>𝒙</m:t>
                    </m:r>
                    <m:r>
                      <a:rPr kumimoji="0" lang="en-US" sz="1800" b="1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Symbol" pitchFamily="18" charset="2"/>
                      </a:rPr>
                      <m:t>)</m:t>
                    </m:r>
                  </m:oMath>
                </a14:m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  <a:sym typeface="Symbol" pitchFamily="18" charset="2"/>
                  </a:rPr>
                  <a:t> so that </a:t>
                </a:r>
                <a14:m>
                  <m:oMath xmlns:m="http://schemas.openxmlformats.org/officeDocument/2006/math">
                    <m:r>
                      <a:rPr kumimoji="0" lang="en-US" sz="18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Symbol" pitchFamily="18" charset="2"/>
                      </a:rPr>
                      <m:t>𝑹</m:t>
                    </m:r>
                    <m:r>
                      <a:rPr kumimoji="0" lang="en-US" sz="18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Symbol" pitchFamily="18" charset="2"/>
                      </a:rPr>
                      <m:t>(</m:t>
                    </m:r>
                    <m:r>
                      <a:rPr kumimoji="0" lang="en-US" sz="18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  <a:sym typeface="Symbol" pitchFamily="18" charset="2"/>
                      </a:rPr>
                      <m:t>𝜶</m:t>
                    </m:r>
                    <m:r>
                      <a:rPr kumimoji="0" lang="en-US" sz="1800" b="1" i="1" u="none" strike="noStrike" kern="1200" cap="none" spc="0" normalizeH="0" baseline="-25000" noProof="0" dirty="0" err="1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Symbol" pitchFamily="18" charset="2"/>
                      </a:rPr>
                      <m:t>𝒊</m:t>
                    </m:r>
                    <m:r>
                      <a:rPr kumimoji="0" lang="en-US" sz="1800" b="1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Symbol" pitchFamily="18" charset="2"/>
                      </a:rPr>
                      <m:t>(</m:t>
                    </m:r>
                    <m:r>
                      <a:rPr kumimoji="0" lang="en-US" sz="1800" b="1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Symbol" pitchFamily="18" charset="2"/>
                      </a:rPr>
                      <m:t>𝒙</m:t>
                    </m:r>
                    <m:r>
                      <a:rPr kumimoji="0" lang="en-US" sz="18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Symbol" pitchFamily="18" charset="2"/>
                      </a:rPr>
                      <m:t>)) </m:t>
                    </m:r>
                  </m:oMath>
                </a14:m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  <a:sym typeface="Symbol" pitchFamily="18" charset="2"/>
                  </a:rPr>
                  <a:t>is as small as possible for every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Symbol" pitchFamily="18" charset="2"/>
                      </a:rPr>
                      <m:t>𝑥</m:t>
                    </m:r>
                  </m:oMath>
                </a14:m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  <a:sym typeface="Symbol" pitchFamily="18" charset="2"/>
                  </a:rPr>
                  <a:t>, the overall risk will be minimized.</a:t>
                </a:r>
              </a:p>
              <a:p>
                <a:pPr marL="173038" marR="0" lvl="0" indent="-173038" algn="l" defTabSz="914400" rtl="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1200"/>
                  </a:spcAft>
                  <a:buClrTx/>
                  <a:buSzTx/>
                  <a:buFontTx/>
                  <a:buChar char="•"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  <a:sym typeface="Symbol" pitchFamily="18" charset="2"/>
                  </a:rPr>
                  <a:t>Compute the conditional risk for every </a:t>
                </a:r>
                <a14:m>
                  <m:oMath xmlns:m="http://schemas.openxmlformats.org/officeDocument/2006/math">
                    <m:r>
                      <a:rPr kumimoji="0" lang="en-US" sz="18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Symbol" pitchFamily="18" charset="2"/>
                      </a:rPr>
                      <m:t>𝝎</m:t>
                    </m:r>
                  </m:oMath>
                </a14:m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  <a:sym typeface="Symbol" pitchFamily="18" charset="2"/>
                  </a:rPr>
                  <a:t> and select the action that minimizes </a:t>
                </a:r>
                <a14:m>
                  <m:oMath xmlns:m="http://schemas.openxmlformats.org/officeDocument/2006/math">
                    <m:r>
                      <a:rPr kumimoji="0" lang="en-US" sz="18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Symbol" pitchFamily="18" charset="2"/>
                      </a:rPr>
                      <m:t>𝑹</m:t>
                    </m:r>
                    <m:r>
                      <a:rPr kumimoji="0" lang="en-US" sz="18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Symbol" pitchFamily="18" charset="2"/>
                      </a:rPr>
                      <m:t>(</m:t>
                    </m:r>
                    <m:r>
                      <a:rPr kumimoji="0" lang="en-US" sz="1800" b="1" i="1" u="none" strike="noStrike" kern="1200" cap="none" spc="0" normalizeH="0" baseline="0" noProof="0" dirty="0" err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Symbol" pitchFamily="18" charset="2"/>
                      </a:rPr>
                      <m:t>𝝎</m:t>
                    </m:r>
                    <m:r>
                      <a:rPr kumimoji="0" lang="en-US" sz="1800" b="1" i="1" u="none" strike="noStrike" kern="1200" cap="none" spc="0" normalizeH="0" baseline="-25000" noProof="0" dirty="0" err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Symbol" pitchFamily="18" charset="2"/>
                      </a:rPr>
                      <m:t>𝒊</m:t>
                    </m:r>
                    <m:r>
                      <a:rPr kumimoji="0" lang="en-US" sz="1800" b="1" i="1" u="none" strike="noStrike" kern="1200" cap="none" spc="0" normalizeH="0" baseline="0" noProof="0" dirty="0" err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Symbol" pitchFamily="18" charset="2"/>
                      </a:rPr>
                      <m:t>|</m:t>
                    </m:r>
                    <m:r>
                      <a:rPr kumimoji="0" lang="en-US" sz="1800" b="1" i="1" u="none" strike="noStrike" kern="1200" cap="none" spc="0" normalizeH="0" baseline="0" noProof="0" dirty="0" err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Symbol" pitchFamily="18" charset="2"/>
                      </a:rPr>
                      <m:t>𝒙</m:t>
                    </m:r>
                    <m:r>
                      <a:rPr kumimoji="0" lang="en-US" sz="1800" b="1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Symbol" pitchFamily="18" charset="2"/>
                      </a:rPr>
                      <m:t>)</m:t>
                    </m:r>
                  </m:oMath>
                </a14:m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  <a:sym typeface="Symbol" pitchFamily="18" charset="2"/>
                  </a:rPr>
                  <a:t>. This is denoted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sz="1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Symbol" pitchFamily="18" charset="2"/>
                          </a:rPr>
                        </m:ctrlPr>
                      </m:sSupPr>
                      <m:e>
                        <m:r>
                          <a:rPr kumimoji="0" lang="en-US" sz="1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Symbol" pitchFamily="18" charset="2"/>
                          </a:rPr>
                          <m:t>𝑹</m:t>
                        </m:r>
                      </m:e>
                      <m:sup>
                        <m:r>
                          <a:rPr kumimoji="0" lang="en-US" sz="1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Symbol" pitchFamily="18" charset="2"/>
                          </a:rPr>
                          <m:t>∗</m:t>
                        </m:r>
                      </m:sup>
                    </m:sSup>
                  </m:oMath>
                </a14:m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  <a:sym typeface="Symbol" pitchFamily="18" charset="2"/>
                  </a:rPr>
                  <a:t>, and is referred to as the Bayes risk.</a:t>
                </a:r>
              </a:p>
              <a:p>
                <a:pPr marL="173038" marR="0" lvl="0" indent="-173038" algn="l" defTabSz="914400" rtl="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1200"/>
                  </a:spcAft>
                  <a:buClrTx/>
                  <a:buSzTx/>
                  <a:buFontTx/>
                  <a:buChar char="•"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  <a:sym typeface="Symbol" pitchFamily="18" charset="2"/>
                  </a:rPr>
                  <a:t>The Bayes risk is the best performance that can be achieved (for the given data set  or problem definition).</a:t>
                </a:r>
              </a:p>
              <a:p>
                <a:pPr marL="228600" marR="0" lvl="0" indent="-22860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1200"/>
                  </a:spcAft>
                  <a:buClrTx/>
                  <a:buSzTx/>
                  <a:buFontTx/>
                  <a:buChar char="•"/>
                  <a:tabLst/>
                  <a:defRPr/>
                </a:pPr>
                <a:endPara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44394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14313" y="699224"/>
                <a:ext cx="8724900" cy="5563463"/>
              </a:xfrm>
              <a:prstGeom prst="rect">
                <a:avLst/>
              </a:prstGeom>
              <a:blipFill>
                <a:blip r:embed="rId2"/>
                <a:stretch>
                  <a:fillRect l="-4070" t="-1370" r="-727"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4396" name="Rectangle 12"/>
          <p:cNvSpPr>
            <a:spLocks noChangeArrowheads="1"/>
          </p:cNvSpPr>
          <p:nvPr/>
        </p:nvSpPr>
        <p:spPr bwMode="auto">
          <a:xfrm>
            <a:off x="214313" y="3417515"/>
            <a:ext cx="8734425" cy="18015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marL="176213" marR="0" lvl="0" indent="-176213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Char char="•"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  <a:sym typeface="Symbol" pitchFamily="18" charset="2"/>
            </a:endParaRPr>
          </a:p>
        </p:txBody>
      </p:sp>
      <p:sp>
        <p:nvSpPr>
          <p:cNvPr id="7" name="Text Box 10"/>
          <p:cNvSpPr txBox="1">
            <a:spLocks noChangeArrowheads="1"/>
          </p:cNvSpPr>
          <p:nvPr/>
        </p:nvSpPr>
        <p:spPr bwMode="auto">
          <a:xfrm>
            <a:off x="227012" y="57150"/>
            <a:ext cx="868838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892034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Bayes Risk</a:t>
            </a:r>
          </a:p>
        </p:txBody>
      </p:sp>
    </p:spTree>
    <p:extLst>
      <p:ext uri="{BB962C8B-B14F-4D97-AF65-F5344CB8AC3E}">
        <p14:creationId xmlns:p14="http://schemas.microsoft.com/office/powerpoint/2010/main" val="48618387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9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9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9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9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52583" name="Rectangle 7"/>
              <p:cNvSpPr>
                <a:spLocks noChangeArrowheads="1"/>
              </p:cNvSpPr>
              <p:nvPr/>
            </p:nvSpPr>
            <p:spPr bwMode="auto">
              <a:xfrm>
                <a:off x="228600" y="614818"/>
                <a:ext cx="8695865" cy="52255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lIns="0" tIns="0" rIns="0" bIns="0"/>
              <a:lstStyle/>
              <a:p>
                <a:pPr marL="173038" marR="0" lvl="0" indent="-173038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1200"/>
                  </a:spcAft>
                  <a:buClrTx/>
                  <a:buSzTx/>
                  <a:buFontTx/>
                  <a:buChar char="•"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Let </a:t>
                </a:r>
                <a14:m>
                  <m:oMath xmlns:m="http://schemas.openxmlformats.org/officeDocument/2006/math">
                    <m:r>
                      <a:rPr kumimoji="0" lang="en-US" sz="18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Symbol" pitchFamily="18" charset="2"/>
                      </a:rPr>
                      <m:t>𝜶</m:t>
                    </m:r>
                    <m:r>
                      <a:rPr kumimoji="0" lang="en-US" sz="1800" b="1" i="1" u="none" strike="noStrike" kern="1200" cap="none" spc="0" normalizeH="0" baseline="-2500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Symbol" pitchFamily="18" charset="2"/>
                      </a:rPr>
                      <m:t>𝟏</m:t>
                    </m:r>
                  </m:oMath>
                </a14:m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 correspond to </a:t>
                </a:r>
                <a14:m>
                  <m:oMath xmlns:m="http://schemas.openxmlformats.org/officeDocument/2006/math">
                    <m:r>
                      <a:rPr kumimoji="0" lang="en-US" sz="18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Symbol" pitchFamily="18" charset="2"/>
                      </a:rPr>
                      <m:t>𝝎</m:t>
                    </m:r>
                    <m:r>
                      <a:rPr kumimoji="0" lang="en-US" sz="1800" b="1" i="1" u="none" strike="noStrike" kern="1200" cap="none" spc="0" normalizeH="0" baseline="-2500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𝟏</m:t>
                    </m:r>
                  </m:oMath>
                </a14:m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, </a:t>
                </a:r>
                <a14:m>
                  <m:oMath xmlns:m="http://schemas.openxmlformats.org/officeDocument/2006/math">
                    <m:r>
                      <a:rPr kumimoji="0" lang="en-US" sz="18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Symbol" pitchFamily="18" charset="2"/>
                      </a:rPr>
                      <m:t>𝜶</m:t>
                    </m:r>
                    <m:r>
                      <a:rPr kumimoji="0" lang="en-US" sz="1800" b="1" i="1" u="none" strike="noStrike" kern="1200" cap="none" spc="0" normalizeH="0" baseline="-2500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Symbol" pitchFamily="18" charset="2"/>
                      </a:rPr>
                      <m:t>𝟐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 </a:t>
                </a: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to </a:t>
                </a:r>
                <a14:m>
                  <m:oMath xmlns:m="http://schemas.openxmlformats.org/officeDocument/2006/math">
                    <m:r>
                      <a:rPr kumimoji="0" lang="en-US" sz="18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Symbol" pitchFamily="18" charset="2"/>
                      </a:rPr>
                      <m:t>𝝎</m:t>
                    </m:r>
                    <m:r>
                      <a:rPr kumimoji="0" lang="en-US" sz="1800" b="1" i="1" u="none" strike="noStrike" kern="1200" cap="none" spc="0" normalizeH="0" baseline="-2500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𝟐</m:t>
                    </m:r>
                  </m:oMath>
                </a14:m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, and </a:t>
                </a:r>
                <a14:m>
                  <m:oMath xmlns:m="http://schemas.openxmlformats.org/officeDocument/2006/math">
                    <m:r>
                      <a:rPr kumimoji="0" lang="en-US" sz="18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Symbol" pitchFamily="18" charset="2"/>
                      </a:rPr>
                      <m:t>𝝀</m:t>
                    </m:r>
                    <m:r>
                      <a:rPr kumimoji="0" lang="en-US" sz="1800" b="1" i="1" u="none" strike="noStrike" kern="1200" cap="none" spc="0" normalizeH="0" baseline="-25000" noProof="0" dirty="0" err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Symbol" pitchFamily="18" charset="2"/>
                      </a:rPr>
                      <m:t>𝒊</m:t>
                    </m:r>
                    <m:r>
                      <a:rPr kumimoji="0" lang="en-US" sz="1800" b="1" i="1" u="none" strike="noStrike" kern="1200" cap="none" spc="0" normalizeH="0" baseline="-2500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Symbol" pitchFamily="18" charset="2"/>
                      </a:rPr>
                      <m:t>𝒋</m:t>
                    </m:r>
                    <m:r>
                      <a:rPr kumimoji="0" lang="en-US" sz="1800" b="1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Symbol" pitchFamily="18" charset="2"/>
                      </a:rPr>
                      <m:t>= </m:t>
                    </m:r>
                    <m:r>
                      <a:rPr kumimoji="0" lang="en-US" sz="1800" b="1" i="1" u="none" strike="noStrike" kern="1200" cap="none" spc="0" normalizeH="0" baseline="0" noProof="0" dirty="0" err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Symbol" pitchFamily="18" charset="2"/>
                      </a:rPr>
                      <m:t>𝝀</m:t>
                    </m:r>
                    <m:r>
                      <a:rPr kumimoji="0" lang="en-US" sz="1800" b="1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Symbol" pitchFamily="18" charset="2"/>
                      </a:rPr>
                      <m:t>(</m:t>
                    </m:r>
                    <m:r>
                      <a:rPr kumimoji="0" lang="en-US" sz="1800" b="1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Symbol" pitchFamily="18" charset="2"/>
                      </a:rPr>
                      <m:t>𝜶</m:t>
                    </m:r>
                    <m:r>
                      <a:rPr kumimoji="0" lang="en-US" sz="1800" b="1" i="1" u="none" strike="noStrike" kern="1200" cap="none" spc="0" normalizeH="0" baseline="-25000" noProof="0" dirty="0" err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Symbol" pitchFamily="18" charset="2"/>
                      </a:rPr>
                      <m:t>𝒊</m:t>
                    </m:r>
                    <m:r>
                      <a:rPr kumimoji="0" lang="en-US" sz="1800" b="1" i="1" u="none" strike="noStrike" kern="1200" cap="none" spc="0" normalizeH="0" baseline="0" noProof="0" dirty="0" err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|</m:t>
                    </m:r>
                    <m:r>
                      <a:rPr kumimoji="0" lang="en-US" sz="1800" b="1" i="1" u="none" strike="noStrike" kern="1200" cap="none" spc="0" normalizeH="0" baseline="0" noProof="0" dirty="0" err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Symbol" pitchFamily="18" charset="2"/>
                      </a:rPr>
                      <m:t>𝝎</m:t>
                    </m:r>
                    <m:r>
                      <a:rPr kumimoji="0" lang="en-US" sz="1800" b="1" i="1" u="none" strike="noStrike" kern="1200" cap="none" spc="0" normalizeH="0" baseline="-25000" noProof="0" dirty="0" err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𝒋</m:t>
                    </m:r>
                    <m:r>
                      <a:rPr kumimoji="0" lang="en-US" sz="18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)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.</a:t>
                </a:r>
              </a:p>
              <a:p>
                <a:pPr marL="173038" marR="0" lvl="0" indent="-173038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600"/>
                  </a:spcAft>
                  <a:buClrTx/>
                  <a:buSzTx/>
                  <a:buFontTx/>
                  <a:buChar char="•"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The conditional risk is given by:</a:t>
                </a:r>
              </a:p>
              <a:p>
                <a:pPr marL="173038" marR="0" lvl="2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120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sz="1800" b="1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𝑹</m:t>
                      </m:r>
                      <m:r>
                        <a:rPr kumimoji="0" lang="en-US" sz="1800" b="1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r>
                        <a:rPr kumimoji="0" lang="en-US" sz="1800" b="1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Symbol" pitchFamily="18" charset="2"/>
                        </a:rPr>
                        <m:t>𝜶</m:t>
                      </m:r>
                      <m:r>
                        <a:rPr kumimoji="0" lang="en-US" sz="1800" b="1" i="1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Symbol" pitchFamily="18" charset="2"/>
                        </a:rPr>
                        <m:t>𝟏</m:t>
                      </m:r>
                      <m:r>
                        <a:rPr kumimoji="0" lang="en-US" sz="1800" b="1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Symbol" pitchFamily="18" charset="2"/>
                        </a:rPr>
                        <m:t>|</m:t>
                      </m:r>
                      <m:r>
                        <a:rPr kumimoji="0" lang="en-US" sz="1800" b="1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Symbol" pitchFamily="18" charset="2"/>
                        </a:rPr>
                        <m:t>𝒙</m:t>
                      </m:r>
                      <m:r>
                        <a:rPr kumimoji="0" lang="en-US" sz="1800" b="1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Symbol" pitchFamily="18" charset="2"/>
                        </a:rPr>
                        <m:t>) = </m:t>
                      </m:r>
                      <m:r>
                        <a:rPr kumimoji="0" lang="en-US" sz="1800" b="1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Symbol" pitchFamily="18" charset="2"/>
                        </a:rPr>
                        <m:t>𝝀</m:t>
                      </m:r>
                      <m:r>
                        <a:rPr kumimoji="0" lang="en-US" sz="1800" b="1" i="1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Symbol" pitchFamily="18" charset="2"/>
                        </a:rPr>
                        <m:t>𝟏𝟏</m:t>
                      </m:r>
                      <m:r>
                        <a:rPr kumimoji="0" lang="en-US" sz="1800" b="1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Symbol" pitchFamily="18" charset="2"/>
                        </a:rPr>
                        <m:t>𝑷</m:t>
                      </m:r>
                      <m:r>
                        <a:rPr kumimoji="0" lang="en-US" sz="1800" b="1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Symbol" pitchFamily="18" charset="2"/>
                        </a:rPr>
                        <m:t>(</m:t>
                      </m:r>
                      <m:r>
                        <a:rPr kumimoji="0" lang="en-US" sz="1800" b="1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Symbol" pitchFamily="18" charset="2"/>
                        </a:rPr>
                        <m:t>𝝎</m:t>
                      </m:r>
                      <m:r>
                        <a:rPr kumimoji="0" lang="en-US" sz="1800" b="1" i="1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Symbol" pitchFamily="18" charset="2"/>
                        </a:rPr>
                        <m:t>𝟏</m:t>
                      </m:r>
                      <m:r>
                        <a:rPr kumimoji="0" lang="en-US" sz="1800" b="1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Symbol" pitchFamily="18" charset="2"/>
                        </a:rPr>
                        <m:t>|</m:t>
                      </m:r>
                      <m:r>
                        <a:rPr kumimoji="0" lang="en-US" sz="1800" b="1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Symbol" pitchFamily="18" charset="2"/>
                        </a:rPr>
                        <m:t>𝒙</m:t>
                      </m:r>
                      <m:r>
                        <a:rPr kumimoji="0" lang="en-US" sz="1800" b="1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Symbol" pitchFamily="18" charset="2"/>
                        </a:rPr>
                        <m:t>) + </m:t>
                      </m:r>
                      <m:r>
                        <a:rPr kumimoji="0" lang="en-US" sz="1800" b="1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Symbol" pitchFamily="18" charset="2"/>
                        </a:rPr>
                        <m:t>𝝀</m:t>
                      </m:r>
                      <m:r>
                        <a:rPr kumimoji="0" lang="en-US" sz="1800" b="1" i="1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Symbol" pitchFamily="18" charset="2"/>
                        </a:rPr>
                        <m:t>𝟏𝟐</m:t>
                      </m:r>
                      <m:r>
                        <a:rPr kumimoji="0" lang="en-US" sz="1800" b="1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Symbol" pitchFamily="18" charset="2"/>
                        </a:rPr>
                        <m:t>𝑷</m:t>
                      </m:r>
                      <m:r>
                        <a:rPr kumimoji="0" lang="en-US" sz="1800" b="1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Symbol" pitchFamily="18" charset="2"/>
                        </a:rPr>
                        <m:t>(</m:t>
                      </m:r>
                      <m:r>
                        <a:rPr kumimoji="0" lang="en-US" sz="1800" b="1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Symbol" pitchFamily="18" charset="2"/>
                        </a:rPr>
                        <m:t>𝝎</m:t>
                      </m:r>
                      <m:r>
                        <a:rPr kumimoji="0" lang="en-US" sz="1800" b="1" i="1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Symbol" pitchFamily="18" charset="2"/>
                        </a:rPr>
                        <m:t>𝟐</m:t>
                      </m:r>
                      <m:r>
                        <a:rPr kumimoji="0" lang="en-US" sz="1800" b="1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Symbol" pitchFamily="18" charset="2"/>
                        </a:rPr>
                        <m:t>|</m:t>
                      </m:r>
                      <m:r>
                        <a:rPr kumimoji="0" lang="en-US" sz="1800" b="1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Symbol" pitchFamily="18" charset="2"/>
                        </a:rPr>
                        <m:t>𝒙</m:t>
                      </m:r>
                      <m:r>
                        <a:rPr kumimoji="0" lang="en-US" sz="1800" b="1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Symbol" pitchFamily="18" charset="2"/>
                        </a:rPr>
                        <m:t>)</m:t>
                      </m:r>
                    </m:oMath>
                  </m:oMathPara>
                </a14:m>
                <a:endPara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Symbol" pitchFamily="18" charset="2"/>
                </a:endParaRPr>
              </a:p>
              <a:p>
                <a:pPr marL="173038" marR="0" lvl="2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120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sz="1800" b="1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𝑹</m:t>
                      </m:r>
                      <m:r>
                        <a:rPr kumimoji="0" lang="en-US" sz="1800" b="1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r>
                        <a:rPr kumimoji="0" lang="en-US" sz="1800" b="1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Symbol" pitchFamily="18" charset="2"/>
                        </a:rPr>
                        <m:t>𝜶</m:t>
                      </m:r>
                      <m:r>
                        <a:rPr kumimoji="0" lang="en-US" sz="1800" b="1" i="1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Symbol" pitchFamily="18" charset="2"/>
                        </a:rPr>
                        <m:t>𝟐</m:t>
                      </m:r>
                      <m:r>
                        <a:rPr kumimoji="0" lang="en-US" sz="1800" b="1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Symbol" pitchFamily="18" charset="2"/>
                        </a:rPr>
                        <m:t>|</m:t>
                      </m:r>
                      <m:r>
                        <a:rPr kumimoji="0" lang="en-US" sz="1800" b="1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Symbol" pitchFamily="18" charset="2"/>
                        </a:rPr>
                        <m:t>𝒙</m:t>
                      </m:r>
                      <m:r>
                        <a:rPr kumimoji="0" lang="en-US" sz="1800" b="1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Symbol" pitchFamily="18" charset="2"/>
                        </a:rPr>
                        <m:t>) = </m:t>
                      </m:r>
                      <m:r>
                        <a:rPr kumimoji="0" lang="en-US" sz="1800" b="1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Symbol" pitchFamily="18" charset="2"/>
                        </a:rPr>
                        <m:t>𝝀</m:t>
                      </m:r>
                      <m:r>
                        <a:rPr kumimoji="0" lang="en-US" sz="1800" b="1" i="1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Symbol" pitchFamily="18" charset="2"/>
                        </a:rPr>
                        <m:t>𝟐𝟏</m:t>
                      </m:r>
                      <m:r>
                        <a:rPr kumimoji="0" lang="en-US" sz="1800" b="1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Symbol" pitchFamily="18" charset="2"/>
                        </a:rPr>
                        <m:t>𝑷</m:t>
                      </m:r>
                      <m:r>
                        <a:rPr kumimoji="0" lang="en-US" sz="1800" b="1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Symbol" pitchFamily="18" charset="2"/>
                        </a:rPr>
                        <m:t>(</m:t>
                      </m:r>
                      <m:r>
                        <a:rPr kumimoji="0" lang="en-US" sz="1800" b="1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Symbol" pitchFamily="18" charset="2"/>
                        </a:rPr>
                        <m:t>𝝎</m:t>
                      </m:r>
                      <m:r>
                        <a:rPr kumimoji="0" lang="en-US" sz="1800" b="1" i="1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Symbol" pitchFamily="18" charset="2"/>
                        </a:rPr>
                        <m:t>𝟏</m:t>
                      </m:r>
                      <m:r>
                        <a:rPr kumimoji="0" lang="en-US" sz="1800" b="1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Symbol" pitchFamily="18" charset="2"/>
                        </a:rPr>
                        <m:t>|</m:t>
                      </m:r>
                      <m:r>
                        <a:rPr kumimoji="0" lang="en-US" sz="1800" b="1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Symbol" pitchFamily="18" charset="2"/>
                        </a:rPr>
                        <m:t>𝒙</m:t>
                      </m:r>
                      <m:r>
                        <a:rPr kumimoji="0" lang="en-US" sz="1800" b="1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Symbol" pitchFamily="18" charset="2"/>
                        </a:rPr>
                        <m:t>) + </m:t>
                      </m:r>
                      <m:r>
                        <a:rPr kumimoji="0" lang="en-US" sz="1800" b="1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Symbol" pitchFamily="18" charset="2"/>
                        </a:rPr>
                        <m:t>𝝀</m:t>
                      </m:r>
                      <m:r>
                        <a:rPr kumimoji="0" lang="en-US" sz="1800" b="1" i="1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Symbol" pitchFamily="18" charset="2"/>
                        </a:rPr>
                        <m:t>𝟐𝟐</m:t>
                      </m:r>
                      <m:r>
                        <a:rPr kumimoji="0" lang="en-US" sz="1800" b="1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Symbol" pitchFamily="18" charset="2"/>
                        </a:rPr>
                        <m:t>𝑷</m:t>
                      </m:r>
                      <m:r>
                        <a:rPr kumimoji="0" lang="en-US" sz="1800" b="1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Symbol" pitchFamily="18" charset="2"/>
                        </a:rPr>
                        <m:t>(</m:t>
                      </m:r>
                      <m:r>
                        <a:rPr kumimoji="0" lang="en-US" sz="1800" b="1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Symbol" pitchFamily="18" charset="2"/>
                        </a:rPr>
                        <m:t>𝝎</m:t>
                      </m:r>
                      <m:r>
                        <a:rPr kumimoji="0" lang="en-US" sz="1800" b="1" i="1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Symbol" pitchFamily="18" charset="2"/>
                        </a:rPr>
                        <m:t>𝟐</m:t>
                      </m:r>
                      <m:r>
                        <a:rPr kumimoji="0" lang="en-US" sz="1800" b="1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Symbol" pitchFamily="18" charset="2"/>
                        </a:rPr>
                        <m:t>|</m:t>
                      </m:r>
                      <m:r>
                        <a:rPr kumimoji="0" lang="en-US" sz="1800" b="1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Symbol" pitchFamily="18" charset="2"/>
                        </a:rPr>
                        <m:t>𝒙</m:t>
                      </m:r>
                      <m:r>
                        <a:rPr kumimoji="0" lang="en-US" sz="1800" b="1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Symbol" pitchFamily="18" charset="2"/>
                        </a:rPr>
                        <m:t>)</m:t>
                      </m:r>
                    </m:oMath>
                  </m:oMathPara>
                </a14:m>
                <a:endPara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Symbol" pitchFamily="18" charset="2"/>
                </a:endParaRPr>
              </a:p>
              <a:p>
                <a:pPr marL="173038" marR="0" lvl="0" indent="-173038" algn="l" defTabSz="914400" rtl="0" eaLnBrk="1" fontAlgn="base" latinLnBrk="0" hangingPunct="1">
                  <a:lnSpc>
                    <a:spcPct val="100000"/>
                  </a:lnSpc>
                  <a:spcBef>
                    <a:spcPct val="25000"/>
                  </a:spcBef>
                  <a:spcAft>
                    <a:spcPts val="600"/>
                  </a:spcAft>
                  <a:buClrTx/>
                  <a:buSzTx/>
                  <a:buFontTx/>
                  <a:buChar char="•"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Our decision rule is:</a:t>
                </a:r>
              </a:p>
              <a:p>
                <a:pPr marL="173038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>
                    <a:tab pos="1822450" algn="l"/>
                  </a:tabLst>
                  <a:defRPr/>
                </a:pPr>
                <a14:m>
                  <m:oMath xmlns:m="http://schemas.openxmlformats.org/officeDocument/2006/math">
                    <m:r>
                      <a:rPr kumimoji="0" lang="en-US" sz="18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𝒄𝒉𝒐𝒐𝒔𝒆</m:t>
                    </m:r>
                    <m:r>
                      <a:rPr kumimoji="0" lang="en-US" sz="18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: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 	</a:t>
                </a:r>
                <a14:m>
                  <m:oMath xmlns:m="http://schemas.openxmlformats.org/officeDocument/2006/math">
                    <m:r>
                      <a:rPr kumimoji="0" lang="en-US" sz="18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Symbol" pitchFamily="18" charset="2"/>
                      </a:rPr>
                      <m:t>𝝎</m:t>
                    </m:r>
                    <m:r>
                      <a:rPr kumimoji="0" lang="en-US" sz="1800" b="1" i="1" u="none" strike="noStrike" kern="1200" cap="none" spc="0" normalizeH="0" baseline="-2500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𝟏</m:t>
                    </m:r>
                    <m:r>
                      <a:rPr kumimoji="0" lang="en-US" sz="1800" b="1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  <m:r>
                      <a:rPr kumimoji="0" lang="en-US" sz="1800" b="1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𝒊𝒇</m:t>
                    </m:r>
                    <m:r>
                      <a:rPr kumimoji="0" lang="en-US" sz="1800" b="1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: </m:t>
                    </m:r>
                    <m:r>
                      <a:rPr kumimoji="0" lang="en-US" sz="1800" b="1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𝑹</m:t>
                    </m:r>
                    <m:r>
                      <a:rPr kumimoji="0" lang="en-US" sz="1800" b="1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(</m:t>
                    </m:r>
                    <m:r>
                      <a:rPr kumimoji="0" lang="en-US" sz="1800" b="1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Symbol" pitchFamily="18" charset="2"/>
                      </a:rPr>
                      <m:t>𝜶</m:t>
                    </m:r>
                    <m:r>
                      <a:rPr kumimoji="0" lang="en-US" sz="1800" b="1" i="1" u="none" strike="noStrike" kern="1200" cap="none" spc="0" normalizeH="0" baseline="-2500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Symbol" pitchFamily="18" charset="2"/>
                      </a:rPr>
                      <m:t>𝟏</m:t>
                    </m:r>
                    <m:r>
                      <a:rPr kumimoji="0" lang="en-US" sz="1800" b="1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Symbol" pitchFamily="18" charset="2"/>
                      </a:rPr>
                      <m:t>|</m:t>
                    </m:r>
                    <m:r>
                      <a:rPr kumimoji="0" lang="en-US" sz="1800" b="1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Symbol" pitchFamily="18" charset="2"/>
                      </a:rPr>
                      <m:t>𝒙</m:t>
                    </m:r>
                    <m:r>
                      <a:rPr kumimoji="0" lang="en-US" sz="1800" b="1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Symbol" pitchFamily="18" charset="2"/>
                      </a:rPr>
                      <m:t>) &lt; </m:t>
                    </m:r>
                    <m:r>
                      <a:rPr kumimoji="0" lang="en-US" sz="1800" b="1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Symbol" pitchFamily="18" charset="2"/>
                      </a:rPr>
                      <m:t>𝑹</m:t>
                    </m:r>
                    <m:r>
                      <a:rPr kumimoji="0" lang="en-US" sz="1800" b="1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(</m:t>
                    </m:r>
                    <m:r>
                      <a:rPr kumimoji="0" lang="en-US" sz="1800" b="1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Symbol" pitchFamily="18" charset="2"/>
                      </a:rPr>
                      <m:t>𝜶</m:t>
                    </m:r>
                    <m:r>
                      <a:rPr kumimoji="0" lang="en-US" sz="1800" b="1" i="1" u="none" strike="noStrike" kern="1200" cap="none" spc="0" normalizeH="0" baseline="-2500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Symbol" pitchFamily="18" charset="2"/>
                      </a:rPr>
                      <m:t>𝟐</m:t>
                    </m:r>
                    <m:r>
                      <a:rPr kumimoji="0" lang="en-US" sz="1800" b="1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Symbol" pitchFamily="18" charset="2"/>
                      </a:rPr>
                      <m:t>|</m:t>
                    </m:r>
                    <m:r>
                      <a:rPr kumimoji="0" lang="en-US" sz="1800" b="1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Symbol" pitchFamily="18" charset="2"/>
                      </a:rPr>
                      <m:t>𝒙</m:t>
                    </m:r>
                    <m:r>
                      <a:rPr kumimoji="0" lang="en-US" sz="1800" b="1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Symbol" pitchFamily="18" charset="2"/>
                      </a:rPr>
                      <m:t>)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  <a:sym typeface="Symbol" pitchFamily="18" charset="2"/>
                  </a:rPr>
                  <a:t>;</a:t>
                </a:r>
                <a:b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  <a:sym typeface="Symbol" pitchFamily="18" charset="2"/>
                  </a:rPr>
                </a:br>
                <a14:m>
                  <m:oMath xmlns:m="http://schemas.openxmlformats.org/officeDocument/2006/math">
                    <m:r>
                      <a:rPr kumimoji="0" lang="en-US" sz="18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Symbol" pitchFamily="18" charset="2"/>
                      </a:rPr>
                      <m:t>𝒐𝒕𝒉𝒆𝒓𝒘𝒊𝒔𝒆</m:t>
                    </m:r>
                    <m:r>
                      <a:rPr kumimoji="0" lang="en-US" sz="18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Symbol" pitchFamily="18" charset="2"/>
                      </a:rPr>
                      <m:t>:</m:t>
                    </m:r>
                  </m:oMath>
                </a14:m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  <a:sym typeface="Symbol" pitchFamily="18" charset="2"/>
                  </a:rPr>
                  <a:t>	</a:t>
                </a:r>
                <a14:m>
                  <m:oMath xmlns:m="http://schemas.openxmlformats.org/officeDocument/2006/math">
                    <m:r>
                      <a:rPr kumimoji="0" lang="en-US" sz="18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Symbol" pitchFamily="18" charset="2"/>
                      </a:rPr>
                      <m:t>𝒅𝒆𝒄𝒊𝒅𝒆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  <a:sym typeface="Symbol" pitchFamily="18" charset="2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sz="18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Symbol" pitchFamily="18" charset="2"/>
                      </a:rPr>
                      <m:t>𝝎</m:t>
                    </m:r>
                    <m:r>
                      <a:rPr kumimoji="0" lang="en-US" sz="1800" b="1" i="1" u="none" strike="noStrike" kern="1200" cap="none" spc="0" normalizeH="0" baseline="-2500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𝟐</m:t>
                    </m:r>
                  </m:oMath>
                </a14:m>
                <a:endPara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Symbol" pitchFamily="18" charset="2"/>
                </a:endParaRPr>
              </a:p>
              <a:p>
                <a:pPr marL="173038" marR="0" lvl="0" indent="-173038" algn="l" defTabSz="914400" rtl="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Char char="•"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This results in the equivalent rule:</a:t>
                </a:r>
              </a:p>
              <a:p>
                <a:pPr marL="173038" marR="0" lvl="2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>
                    <a:tab pos="1822450" algn="l"/>
                  </a:tabLst>
                  <a:defRPr/>
                </a:pPr>
                <a14:m>
                  <m:oMath xmlns:m="http://schemas.openxmlformats.org/officeDocument/2006/math">
                    <m:r>
                      <a:rPr kumimoji="0" lang="en-US" sz="18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𝒄𝒉𝒐𝒐𝒔𝒆</m:t>
                    </m:r>
                    <m:r>
                      <a:rPr kumimoji="0" lang="en-US" sz="18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:</m:t>
                    </m:r>
                  </m:oMath>
                </a14:m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	</a:t>
                </a:r>
                <a14:m>
                  <m:oMath xmlns:m="http://schemas.openxmlformats.org/officeDocument/2006/math">
                    <m:r>
                      <a:rPr kumimoji="0" lang="en-US" sz="18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Symbol" pitchFamily="18" charset="2"/>
                      </a:rPr>
                      <m:t>𝝎</m:t>
                    </m:r>
                    <m:r>
                      <a:rPr kumimoji="0" lang="en-US" sz="1800" b="1" i="1" u="none" strike="noStrike" kern="1200" cap="none" spc="0" normalizeH="0" baseline="-2500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𝟏</m:t>
                    </m:r>
                    <m:r>
                      <a:rPr kumimoji="0" lang="en-US" sz="1800" b="1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  <m:r>
                      <a:rPr kumimoji="0" lang="en-US" sz="1800" b="1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𝒊𝒇</m:t>
                    </m:r>
                    <m:r>
                      <a:rPr kumimoji="0" lang="en-US" sz="1800" b="1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: (</m:t>
                    </m:r>
                    <m:r>
                      <a:rPr kumimoji="0" lang="en-US" sz="1800" b="1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Symbol" pitchFamily="18" charset="2"/>
                      </a:rPr>
                      <m:t>𝝀</m:t>
                    </m:r>
                    <m:r>
                      <a:rPr kumimoji="0" lang="en-US" sz="1800" b="1" i="1" u="none" strike="noStrike" kern="1200" cap="none" spc="0" normalizeH="0" baseline="-2500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Symbol" pitchFamily="18" charset="2"/>
                      </a:rPr>
                      <m:t>𝟐𝟏</m:t>
                    </m:r>
                    <m:r>
                      <a:rPr kumimoji="0" lang="en-US" sz="1800" b="1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Symbol" pitchFamily="18" charset="2"/>
                      </a:rPr>
                      <m:t>− </m:t>
                    </m:r>
                    <m:r>
                      <a:rPr kumimoji="0" lang="en-US" sz="1800" b="1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Symbol" pitchFamily="18" charset="2"/>
                      </a:rPr>
                      <m:t>𝝀</m:t>
                    </m:r>
                    <m:r>
                      <a:rPr kumimoji="0" lang="en-US" sz="1800" b="1" i="1" u="none" strike="noStrike" kern="1200" cap="none" spc="0" normalizeH="0" baseline="-2500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Symbol" pitchFamily="18" charset="2"/>
                      </a:rPr>
                      <m:t>𝟏𝟏</m:t>
                    </m:r>
                    <m:r>
                      <a:rPr kumimoji="0" lang="en-US" sz="1800" b="1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Symbol" pitchFamily="18" charset="2"/>
                      </a:rPr>
                      <m:t>) </m:t>
                    </m:r>
                    <m:r>
                      <a:rPr kumimoji="0" lang="en-US" sz="1800" b="1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Symbol" pitchFamily="18" charset="2"/>
                      </a:rPr>
                      <m:t>𝑷</m:t>
                    </m:r>
                    <m:r>
                      <a:rPr kumimoji="0" lang="en-US" sz="1800" b="1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Symbol" pitchFamily="18" charset="2"/>
                      </a:rPr>
                      <m:t>(</m:t>
                    </m:r>
                    <m:r>
                      <a:rPr kumimoji="0" lang="en-US" sz="1800" b="1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Symbol" pitchFamily="18" charset="2"/>
                      </a:rPr>
                      <m:t>𝒙</m:t>
                    </m:r>
                    <m:r>
                      <a:rPr kumimoji="0" lang="en-US" sz="1800" b="1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Symbol" pitchFamily="18" charset="2"/>
                      </a:rPr>
                      <m:t>|</m:t>
                    </m:r>
                    <m:r>
                      <a:rPr kumimoji="0" lang="en-US" sz="1800" b="1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Symbol" pitchFamily="18" charset="2"/>
                      </a:rPr>
                      <m:t>𝝎</m:t>
                    </m:r>
                    <m:r>
                      <a:rPr kumimoji="0" lang="en-US" sz="1800" b="1" i="1" u="none" strike="noStrike" kern="1200" cap="none" spc="0" normalizeH="0" baseline="-2500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𝟏</m:t>
                    </m:r>
                    <m:r>
                      <a:rPr kumimoji="0" lang="en-US" sz="1800" b="1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Symbol" pitchFamily="18" charset="2"/>
                      </a:rPr>
                      <m:t>) &gt; </m:t>
                    </m:r>
                    <m:r>
                      <a:rPr kumimoji="0" lang="en-US" sz="1800" b="1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(</m:t>
                    </m:r>
                    <m:r>
                      <a:rPr kumimoji="0" lang="en-US" sz="1800" b="1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Symbol" pitchFamily="18" charset="2"/>
                      </a:rPr>
                      <m:t>𝝀</m:t>
                    </m:r>
                    <m:r>
                      <a:rPr kumimoji="0" lang="en-US" sz="1800" b="1" i="1" u="none" strike="noStrike" kern="1200" cap="none" spc="0" normalizeH="0" baseline="-2500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Symbol" pitchFamily="18" charset="2"/>
                      </a:rPr>
                      <m:t>𝟏𝟐</m:t>
                    </m:r>
                    <m:r>
                      <a:rPr kumimoji="0" lang="en-US" sz="1800" b="1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Symbol" pitchFamily="18" charset="2"/>
                      </a:rPr>
                      <m:t>− </m:t>
                    </m:r>
                    <m:r>
                      <a:rPr kumimoji="0" lang="en-US" sz="1800" b="1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Symbol" pitchFamily="18" charset="2"/>
                      </a:rPr>
                      <m:t>𝝀</m:t>
                    </m:r>
                    <m:r>
                      <a:rPr kumimoji="0" lang="en-US" sz="1800" b="1" i="1" u="none" strike="noStrike" kern="1200" cap="none" spc="0" normalizeH="0" baseline="-2500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Symbol" pitchFamily="18" charset="2"/>
                      </a:rPr>
                      <m:t>𝟐𝟐</m:t>
                    </m:r>
                    <m:r>
                      <a:rPr kumimoji="0" lang="en-US" sz="1800" b="1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Symbol" pitchFamily="18" charset="2"/>
                      </a:rPr>
                      <m:t>) </m:t>
                    </m:r>
                    <m:r>
                      <a:rPr kumimoji="0" lang="en-US" sz="1800" b="1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Symbol" pitchFamily="18" charset="2"/>
                      </a:rPr>
                      <m:t>𝑷</m:t>
                    </m:r>
                    <m:r>
                      <a:rPr kumimoji="0" lang="en-US" sz="1800" b="1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Symbol" pitchFamily="18" charset="2"/>
                      </a:rPr>
                      <m:t>(</m:t>
                    </m:r>
                    <m:r>
                      <a:rPr kumimoji="0" lang="en-US" sz="1800" b="1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Symbol" pitchFamily="18" charset="2"/>
                      </a:rPr>
                      <m:t>𝒙</m:t>
                    </m:r>
                    <m:r>
                      <a:rPr kumimoji="0" lang="en-US" sz="1800" b="1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Symbol" pitchFamily="18" charset="2"/>
                      </a:rPr>
                      <m:t>|</m:t>
                    </m:r>
                    <m:r>
                      <a:rPr kumimoji="0" lang="en-US" sz="1800" b="1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Symbol" pitchFamily="18" charset="2"/>
                      </a:rPr>
                      <m:t>𝝎</m:t>
                    </m:r>
                    <m:r>
                      <a:rPr kumimoji="0" lang="en-US" sz="1800" b="1" i="1" u="none" strike="noStrike" kern="1200" cap="none" spc="0" normalizeH="0" baseline="-2500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𝟐</m:t>
                    </m:r>
                    <m:r>
                      <a:rPr kumimoji="0" lang="en-US" sz="1800" b="1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Symbol" pitchFamily="18" charset="2"/>
                      </a:rPr>
                      <m:t>)</m:t>
                    </m:r>
                  </m:oMath>
                </a14:m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  <a:sym typeface="Symbol" pitchFamily="18" charset="2"/>
                  </a:rPr>
                  <a:t>;</a:t>
                </a:r>
              </a:p>
              <a:p>
                <a:pPr marL="173038" marR="0" lvl="2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1200"/>
                  </a:spcAft>
                  <a:buClrTx/>
                  <a:buSzTx/>
                  <a:buFontTx/>
                  <a:buNone/>
                  <a:tabLst>
                    <a:tab pos="1822450" algn="l"/>
                  </a:tabLst>
                  <a:defRPr/>
                </a:pPr>
                <a14:m>
                  <m:oMath xmlns:m="http://schemas.openxmlformats.org/officeDocument/2006/math">
                    <m:r>
                      <a:rPr kumimoji="0" lang="en-US" sz="18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𝒐𝒕𝒉𝒆𝒓𝒘𝒊𝒔𝒆</m:t>
                    </m:r>
                    <m:r>
                      <a:rPr kumimoji="0" lang="en-US" sz="18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:</m:t>
                    </m:r>
                  </m:oMath>
                </a14:m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	</a:t>
                </a:r>
                <a14:m>
                  <m:oMath xmlns:m="http://schemas.openxmlformats.org/officeDocument/2006/math">
                    <m:r>
                      <a:rPr kumimoji="0" lang="en-US" sz="18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Symbol" pitchFamily="18" charset="2"/>
                      </a:rPr>
                      <m:t>𝒅𝒆𝒄𝒊𝒅𝒆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  <a:sym typeface="Symbol" pitchFamily="18" charset="2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sz="1800" b="1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Symbol" pitchFamily="18" charset="2"/>
                      </a:rPr>
                      <m:t>𝝎</m:t>
                    </m:r>
                    <m:r>
                      <a:rPr kumimoji="0" lang="en-US" sz="1800" b="1" i="1" u="none" strike="noStrike" kern="1200" cap="none" spc="0" normalizeH="0" baseline="-2500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𝟐</m:t>
                    </m:r>
                  </m:oMath>
                </a14:m>
                <a:endParaRPr kumimoji="0" lang="en-US" sz="18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228600" marR="0" lvl="0" indent="-228600" algn="l" defTabSz="914400" rtl="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1200"/>
                  </a:spcAft>
                  <a:buClrTx/>
                  <a:buSzTx/>
                  <a:buFontTx/>
                  <a:buChar char="•"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If the loss incurred for making an error is greater than that incurred for being correct, the factors </a:t>
                </a:r>
                <a14:m>
                  <m:oMath xmlns:m="http://schemas.openxmlformats.org/officeDocument/2006/math">
                    <m:r>
                      <a:rPr kumimoji="0" lang="en-US" sz="18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(</m:t>
                    </m:r>
                    <m:r>
                      <a:rPr kumimoji="0" lang="en-US" sz="1800" b="1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Symbol" pitchFamily="18" charset="2"/>
                      </a:rPr>
                      <m:t>𝝀</m:t>
                    </m:r>
                    <m:r>
                      <a:rPr kumimoji="0" lang="en-US" sz="1800" b="1" i="1" u="none" strike="noStrike" kern="1200" cap="none" spc="0" normalizeH="0" baseline="-2500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Symbol" pitchFamily="18" charset="2"/>
                      </a:rPr>
                      <m:t>𝟐𝟏</m:t>
                    </m:r>
                    <m:r>
                      <a:rPr kumimoji="0" lang="en-US" sz="1800" b="1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Symbol" pitchFamily="18" charset="2"/>
                      </a:rPr>
                      <m:t>− </m:t>
                    </m:r>
                    <m:r>
                      <a:rPr kumimoji="0" lang="en-US" sz="1800" b="1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Symbol" pitchFamily="18" charset="2"/>
                      </a:rPr>
                      <m:t>𝝀</m:t>
                    </m:r>
                    <m:r>
                      <a:rPr kumimoji="0" lang="en-US" sz="1800" b="1" i="1" u="none" strike="noStrike" kern="1200" cap="none" spc="0" normalizeH="0" baseline="-2500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Symbol" pitchFamily="18" charset="2"/>
                      </a:rPr>
                      <m:t>𝟏𝟏</m:t>
                    </m:r>
                    <m:r>
                      <a:rPr kumimoji="0" lang="en-US" sz="1800" b="1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Symbol" pitchFamily="18" charset="2"/>
                      </a:rPr>
                      <m:t>)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  <a:sym typeface="Symbol" pitchFamily="18" charset="2"/>
                  </a:rPr>
                  <a:t> </a:t>
                </a: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  <a:sym typeface="Symbol" pitchFamily="18" charset="2"/>
                  </a:rPr>
                  <a:t>and </a:t>
                </a:r>
                <a14:m>
                  <m:oMath xmlns:m="http://schemas.openxmlformats.org/officeDocument/2006/math">
                    <m:r>
                      <a:rPr kumimoji="0" lang="en-US" sz="18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(</m:t>
                    </m:r>
                    <m:r>
                      <a:rPr kumimoji="0" lang="en-US" sz="1800" b="1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Symbol" pitchFamily="18" charset="2"/>
                      </a:rPr>
                      <m:t>𝝀</m:t>
                    </m:r>
                    <m:r>
                      <a:rPr kumimoji="0" lang="en-US" sz="1800" b="1" i="1" u="none" strike="noStrike" kern="1200" cap="none" spc="0" normalizeH="0" baseline="-2500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Symbol" pitchFamily="18" charset="2"/>
                      </a:rPr>
                      <m:t>𝟏𝟐</m:t>
                    </m:r>
                    <m:r>
                      <a:rPr kumimoji="0" lang="en-US" sz="1800" b="1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Symbol" pitchFamily="18" charset="2"/>
                      </a:rPr>
                      <m:t>− </m:t>
                    </m:r>
                    <m:r>
                      <a:rPr kumimoji="0" lang="en-US" sz="1800" b="1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Symbol" pitchFamily="18" charset="2"/>
                      </a:rPr>
                      <m:t>𝝀</m:t>
                    </m:r>
                    <m:r>
                      <a:rPr kumimoji="0" lang="en-US" sz="1800" b="1" i="1" u="none" strike="noStrike" kern="1200" cap="none" spc="0" normalizeH="0" baseline="-2500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Symbol" pitchFamily="18" charset="2"/>
                      </a:rPr>
                      <m:t>𝟐𝟐</m:t>
                    </m:r>
                    <m:r>
                      <a:rPr kumimoji="0" lang="en-US" sz="1800" b="1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Symbol" pitchFamily="18" charset="2"/>
                      </a:rPr>
                      <m:t>)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  <a:sym typeface="Symbol" pitchFamily="18" charset="2"/>
                  </a:rPr>
                  <a:t> </a:t>
                </a: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  <a:sym typeface="Symbol" pitchFamily="18" charset="2"/>
                  </a:rPr>
                  <a:t>are positive, and the ratio of these factors simply scales the posteriors.</a:t>
                </a:r>
              </a:p>
            </p:txBody>
          </p:sp>
        </mc:Choice>
        <mc:Fallback xmlns="">
          <p:sp>
            <p:nvSpPr>
              <p:cNvPr id="152583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28600" y="614818"/>
                <a:ext cx="8695865" cy="5225544"/>
              </a:xfrm>
              <a:prstGeom prst="rect">
                <a:avLst/>
              </a:prstGeom>
              <a:blipFill>
                <a:blip r:embed="rId2"/>
                <a:stretch>
                  <a:fillRect l="-1606" t="-1456" r="-1022"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 Box 10"/>
          <p:cNvSpPr txBox="1">
            <a:spLocks noChangeArrowheads="1"/>
          </p:cNvSpPr>
          <p:nvPr/>
        </p:nvSpPr>
        <p:spPr bwMode="auto">
          <a:xfrm>
            <a:off x="227012" y="57150"/>
            <a:ext cx="868838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892034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Two-Category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117127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8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8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47467" name="Rectangle 11"/>
              <p:cNvSpPr>
                <a:spLocks noChangeArrowheads="1"/>
              </p:cNvSpPr>
              <p:nvPr/>
            </p:nvSpPr>
            <p:spPr bwMode="auto">
              <a:xfrm>
                <a:off x="228600" y="699225"/>
                <a:ext cx="8695865" cy="46347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lIns="0" tIns="0" rIns="0" bIns="0"/>
              <a:lstStyle/>
              <a:p>
                <a:pPr marL="176213" marR="0" lvl="0" indent="-176213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600"/>
                  </a:spcAft>
                  <a:buClrTx/>
                  <a:buSzTx/>
                  <a:buFontTx/>
                  <a:buChar char="•"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By employing Bayes formula, we can replace the posteriors:</a:t>
                </a:r>
              </a:p>
              <a:p>
                <a:pPr marL="173038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sz="1800" b="1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r>
                        <a:rPr kumimoji="0" lang="en-US" sz="1800" b="1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Symbol" pitchFamily="18" charset="2"/>
                        </a:rPr>
                        <m:t>𝝀</m:t>
                      </m:r>
                      <m:r>
                        <a:rPr kumimoji="0" lang="en-US" sz="1800" b="1" i="1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Symbol" pitchFamily="18" charset="2"/>
                        </a:rPr>
                        <m:t>𝟐𝟏</m:t>
                      </m:r>
                      <m:r>
                        <a:rPr kumimoji="0" lang="en-US" sz="1800" b="1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Symbol" pitchFamily="18" charset="2"/>
                        </a:rPr>
                        <m:t>− </m:t>
                      </m:r>
                      <m:r>
                        <a:rPr kumimoji="0" lang="en-US" sz="1800" b="1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Symbol" pitchFamily="18" charset="2"/>
                        </a:rPr>
                        <m:t>𝝀</m:t>
                      </m:r>
                      <m:r>
                        <a:rPr kumimoji="0" lang="en-US" sz="1800" b="1" i="1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Symbol" pitchFamily="18" charset="2"/>
                        </a:rPr>
                        <m:t>𝟏𝟏</m:t>
                      </m:r>
                      <m:r>
                        <a:rPr kumimoji="0" lang="en-US" sz="1800" b="1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Symbol" pitchFamily="18" charset="2"/>
                        </a:rPr>
                        <m:t>) </m:t>
                      </m:r>
                      <m:r>
                        <a:rPr kumimoji="0" lang="en-US" sz="1800" b="1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Symbol" pitchFamily="18" charset="2"/>
                        </a:rPr>
                        <m:t>𝑷</m:t>
                      </m:r>
                      <m:r>
                        <a:rPr kumimoji="0" lang="en-US" sz="1800" b="1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Symbol" pitchFamily="18" charset="2"/>
                        </a:rPr>
                        <m:t>(</m:t>
                      </m:r>
                      <m:r>
                        <a:rPr kumimoji="0" lang="en-US" sz="1800" b="1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Symbol" pitchFamily="18" charset="2"/>
                        </a:rPr>
                        <m:t>𝒙</m:t>
                      </m:r>
                      <m:r>
                        <a:rPr kumimoji="0" lang="en-US" sz="1800" b="1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Symbol" pitchFamily="18" charset="2"/>
                        </a:rPr>
                        <m:t>|</m:t>
                      </m:r>
                      <m:r>
                        <a:rPr kumimoji="0" lang="en-US" sz="1800" b="1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Symbol" pitchFamily="18" charset="2"/>
                        </a:rPr>
                        <m:t>𝝎</m:t>
                      </m:r>
                      <m:r>
                        <a:rPr kumimoji="0" lang="en-US" sz="1800" b="1" i="1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𝟏</m:t>
                      </m:r>
                      <m:r>
                        <a:rPr kumimoji="0" lang="en-US" sz="1800" b="1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Symbol" pitchFamily="18" charset="2"/>
                        </a:rPr>
                        <m:t>) &gt; </m:t>
                      </m:r>
                      <m:r>
                        <a:rPr kumimoji="0" lang="en-US" sz="1800" b="1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r>
                        <a:rPr kumimoji="0" lang="en-US" sz="1800" b="1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Symbol" pitchFamily="18" charset="2"/>
                        </a:rPr>
                        <m:t>𝝀</m:t>
                      </m:r>
                      <m:r>
                        <a:rPr kumimoji="0" lang="en-US" sz="1800" b="1" i="1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Symbol" pitchFamily="18" charset="2"/>
                        </a:rPr>
                        <m:t>𝟏𝟐</m:t>
                      </m:r>
                      <m:r>
                        <a:rPr kumimoji="0" lang="en-US" sz="1800" b="1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Symbol" pitchFamily="18" charset="2"/>
                        </a:rPr>
                        <m:t>− </m:t>
                      </m:r>
                      <m:r>
                        <a:rPr kumimoji="0" lang="en-US" sz="1800" b="1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Symbol" pitchFamily="18" charset="2"/>
                        </a:rPr>
                        <m:t>𝝀</m:t>
                      </m:r>
                      <m:r>
                        <a:rPr kumimoji="0" lang="en-US" sz="1800" b="1" i="1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Symbol" pitchFamily="18" charset="2"/>
                        </a:rPr>
                        <m:t>𝟐𝟐</m:t>
                      </m:r>
                      <m:r>
                        <a:rPr kumimoji="0" lang="en-US" sz="1800" b="1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Symbol" pitchFamily="18" charset="2"/>
                        </a:rPr>
                        <m:t>) </m:t>
                      </m:r>
                      <m:r>
                        <a:rPr kumimoji="0" lang="en-US" sz="1800" b="1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Symbol" pitchFamily="18" charset="2"/>
                        </a:rPr>
                        <m:t>𝑷</m:t>
                      </m:r>
                      <m:r>
                        <a:rPr kumimoji="0" lang="en-US" sz="1800" b="1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Symbol" pitchFamily="18" charset="2"/>
                        </a:rPr>
                        <m:t>(</m:t>
                      </m:r>
                      <m:r>
                        <a:rPr kumimoji="0" lang="en-US" sz="1800" b="1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Symbol" pitchFamily="18" charset="2"/>
                        </a:rPr>
                        <m:t>𝒙</m:t>
                      </m:r>
                      <m:r>
                        <a:rPr kumimoji="0" lang="en-US" sz="1800" b="1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Symbol" pitchFamily="18" charset="2"/>
                        </a:rPr>
                        <m:t>|</m:t>
                      </m:r>
                      <m:r>
                        <a:rPr kumimoji="0" lang="en-US" sz="1800" b="1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Symbol" pitchFamily="18" charset="2"/>
                        </a:rPr>
                        <m:t>𝝎</m:t>
                      </m:r>
                      <m:r>
                        <a:rPr kumimoji="0" lang="en-US" sz="1800" b="1" i="1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𝟐</m:t>
                      </m:r>
                      <m:r>
                        <a:rPr kumimoji="0" lang="en-US" sz="1800" b="1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Symbol" pitchFamily="18" charset="2"/>
                        </a:rPr>
                        <m:t>)</m:t>
                      </m:r>
                    </m:oMath>
                  </m:oMathPara>
                </a14:m>
                <a:endPara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173038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by the prior probabilities and conditional densities:</a:t>
                </a:r>
              </a:p>
              <a:p>
                <a:pPr marL="173038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120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18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𝒄𝒉𝒐𝒐𝒔𝒆</m:t>
                    </m:r>
                    <m:r>
                      <a:rPr kumimoji="0" lang="en-US" sz="18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: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 	</a:t>
                </a:r>
                <a14:m>
                  <m:oMath xmlns:m="http://schemas.openxmlformats.org/officeDocument/2006/math">
                    <m:r>
                      <a:rPr kumimoji="0" lang="en-US" sz="1800" b="1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Symbol" pitchFamily="18" charset="2"/>
                      </a:rPr>
                      <m:t>𝝎</m:t>
                    </m:r>
                    <m:r>
                      <a:rPr kumimoji="0" lang="en-US" sz="1800" b="1" i="1" u="none" strike="noStrike" kern="1200" cap="none" spc="0" normalizeH="0" baseline="-2500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𝟏</m:t>
                    </m:r>
                    <m:r>
                      <a:rPr kumimoji="0" lang="en-US" sz="1800" b="1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  <m:r>
                      <a:rPr kumimoji="0" lang="en-US" sz="1800" b="1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𝒊𝒇</m:t>
                    </m:r>
                    <m:r>
                      <a:rPr kumimoji="0" lang="en-US" sz="1800" b="1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:(</m:t>
                    </m:r>
                    <m:r>
                      <a:rPr kumimoji="0" lang="en-US" sz="1800" b="1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Symbol" pitchFamily="18" charset="2"/>
                      </a:rPr>
                      <m:t>𝝀</m:t>
                    </m:r>
                    <m:r>
                      <a:rPr kumimoji="0" lang="en-US" sz="1800" b="1" i="1" u="none" strike="noStrike" kern="1200" cap="none" spc="0" normalizeH="0" baseline="-2500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Symbol" pitchFamily="18" charset="2"/>
                      </a:rPr>
                      <m:t>𝟐𝟏</m:t>
                    </m:r>
                    <m:r>
                      <a:rPr kumimoji="0" lang="en-US" sz="1800" b="1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Symbol" pitchFamily="18" charset="2"/>
                      </a:rPr>
                      <m:t>− </m:t>
                    </m:r>
                    <m:r>
                      <a:rPr kumimoji="0" lang="en-US" sz="1800" b="1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Symbol" pitchFamily="18" charset="2"/>
                      </a:rPr>
                      <m:t>𝝀</m:t>
                    </m:r>
                    <m:r>
                      <a:rPr kumimoji="0" lang="en-US" sz="1800" b="1" i="1" u="none" strike="noStrike" kern="1200" cap="none" spc="0" normalizeH="0" baseline="-2500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Symbol" pitchFamily="18" charset="2"/>
                      </a:rPr>
                      <m:t>𝟏𝟏</m:t>
                    </m:r>
                    <m:r>
                      <a:rPr kumimoji="0" lang="en-US" sz="1800" b="1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Symbol" pitchFamily="18" charset="2"/>
                      </a:rPr>
                      <m:t>) </m:t>
                    </m:r>
                    <m:r>
                      <a:rPr kumimoji="0" lang="en-US" sz="1800" b="1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Symbol" pitchFamily="18" charset="2"/>
                      </a:rPr>
                      <m:t>𝒑</m:t>
                    </m:r>
                    <m:r>
                      <a:rPr kumimoji="0" lang="en-US" sz="1800" b="1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Symbol" pitchFamily="18" charset="2"/>
                      </a:rPr>
                      <m:t>(</m:t>
                    </m:r>
                    <m:r>
                      <a:rPr kumimoji="0" lang="en-US" sz="1800" b="1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Symbol" pitchFamily="18" charset="2"/>
                      </a:rPr>
                      <m:t>𝒙</m:t>
                    </m:r>
                    <m:r>
                      <a:rPr kumimoji="0" lang="en-US" sz="1800" b="1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Symbol" pitchFamily="18" charset="2"/>
                      </a:rPr>
                      <m:t>|</m:t>
                    </m:r>
                    <m:r>
                      <a:rPr kumimoji="0" lang="en-US" sz="1800" b="1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Symbol" pitchFamily="18" charset="2"/>
                      </a:rPr>
                      <m:t>𝝎</m:t>
                    </m:r>
                    <m:r>
                      <a:rPr kumimoji="0" lang="en-US" sz="1800" b="1" i="1" u="none" strike="noStrike" kern="1200" cap="none" spc="0" normalizeH="0" baseline="-2500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𝟏</m:t>
                    </m:r>
                    <m:r>
                      <a:rPr kumimoji="0" lang="en-US" sz="1800" b="1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Symbol" pitchFamily="18" charset="2"/>
                      </a:rPr>
                      <m:t>) </m:t>
                    </m:r>
                    <m:r>
                      <a:rPr kumimoji="0" lang="en-US" sz="1800" b="1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Symbol" pitchFamily="18" charset="2"/>
                      </a:rPr>
                      <m:t>𝑷</m:t>
                    </m:r>
                    <m:r>
                      <a:rPr kumimoji="0" lang="en-US" sz="1800" b="1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Symbol" pitchFamily="18" charset="2"/>
                      </a:rPr>
                      <m:t>(</m:t>
                    </m:r>
                    <m:r>
                      <a:rPr kumimoji="0" lang="en-US" sz="1800" b="1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Symbol" pitchFamily="18" charset="2"/>
                      </a:rPr>
                      <m:t>𝝎</m:t>
                    </m:r>
                    <m:r>
                      <a:rPr kumimoji="0" lang="en-US" sz="1800" b="1" i="1" u="none" strike="noStrike" kern="1200" cap="none" spc="0" normalizeH="0" baseline="-2500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𝟏</m:t>
                    </m:r>
                    <m:r>
                      <a:rPr kumimoji="0" lang="en-US" sz="1800" b="1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Symbol" pitchFamily="18" charset="2"/>
                      </a:rPr>
                      <m:t>) &gt; </m:t>
                    </m:r>
                    <m:r>
                      <a:rPr kumimoji="0" lang="en-US" sz="1800" b="1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(</m:t>
                    </m:r>
                    <m:r>
                      <a:rPr kumimoji="0" lang="en-US" sz="1800" b="1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Symbol" pitchFamily="18" charset="2"/>
                      </a:rPr>
                      <m:t>𝝀</m:t>
                    </m:r>
                    <m:r>
                      <a:rPr kumimoji="0" lang="en-US" sz="1800" b="1" i="1" u="none" strike="noStrike" kern="1200" cap="none" spc="0" normalizeH="0" baseline="-2500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Symbol" pitchFamily="18" charset="2"/>
                      </a:rPr>
                      <m:t>𝟏𝟐</m:t>
                    </m:r>
                    <m:r>
                      <a:rPr kumimoji="0" lang="en-US" sz="1800" b="1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Symbol" pitchFamily="18" charset="2"/>
                      </a:rPr>
                      <m:t>− </m:t>
                    </m:r>
                    <m:r>
                      <a:rPr kumimoji="0" lang="en-US" sz="1800" b="1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Symbol" pitchFamily="18" charset="2"/>
                      </a:rPr>
                      <m:t>𝝀</m:t>
                    </m:r>
                    <m:r>
                      <a:rPr kumimoji="0" lang="en-US" sz="1800" b="1" i="1" u="none" strike="noStrike" kern="1200" cap="none" spc="0" normalizeH="0" baseline="-2500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Symbol" pitchFamily="18" charset="2"/>
                      </a:rPr>
                      <m:t>𝟐𝟐</m:t>
                    </m:r>
                    <m:r>
                      <a:rPr kumimoji="0" lang="en-US" sz="1800" b="1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Symbol" pitchFamily="18" charset="2"/>
                      </a:rPr>
                      <m:t>) </m:t>
                    </m:r>
                    <m:r>
                      <a:rPr kumimoji="0" lang="en-US" sz="1800" b="1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Symbol" pitchFamily="18" charset="2"/>
                      </a:rPr>
                      <m:t>𝒑</m:t>
                    </m:r>
                    <m:r>
                      <a:rPr kumimoji="0" lang="en-US" sz="1800" b="1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Symbol" pitchFamily="18" charset="2"/>
                      </a:rPr>
                      <m:t>(</m:t>
                    </m:r>
                    <m:r>
                      <a:rPr kumimoji="0" lang="en-US" sz="1800" b="1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Symbol" pitchFamily="18" charset="2"/>
                      </a:rPr>
                      <m:t>𝒙</m:t>
                    </m:r>
                    <m:r>
                      <a:rPr kumimoji="0" lang="en-US" sz="1800" b="1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Symbol" pitchFamily="18" charset="2"/>
                      </a:rPr>
                      <m:t>|</m:t>
                    </m:r>
                    <m:r>
                      <a:rPr kumimoji="0" lang="en-US" sz="1800" b="1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Symbol" pitchFamily="18" charset="2"/>
                      </a:rPr>
                      <m:t>𝝎</m:t>
                    </m:r>
                    <m:r>
                      <a:rPr kumimoji="0" lang="en-US" sz="1800" b="1" i="1" u="none" strike="noStrike" kern="1200" cap="none" spc="0" normalizeH="0" baseline="-2500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𝟐</m:t>
                    </m:r>
                    <m:r>
                      <a:rPr kumimoji="0" lang="en-US" sz="1800" b="1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Symbol" pitchFamily="18" charset="2"/>
                      </a:rPr>
                      <m:t>) </m:t>
                    </m:r>
                    <m:r>
                      <a:rPr kumimoji="0" lang="en-US" sz="1800" b="1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Symbol" pitchFamily="18" charset="2"/>
                      </a:rPr>
                      <m:t>𝑷</m:t>
                    </m:r>
                    <m:r>
                      <a:rPr kumimoji="0" lang="en-US" sz="1800" b="1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Symbol" pitchFamily="18" charset="2"/>
                      </a:rPr>
                      <m:t>(</m:t>
                    </m:r>
                    <m:r>
                      <a:rPr kumimoji="0" lang="en-US" sz="1800" b="1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Symbol" pitchFamily="18" charset="2"/>
                      </a:rPr>
                      <m:t>𝝎</m:t>
                    </m:r>
                    <m:r>
                      <a:rPr kumimoji="0" lang="en-US" sz="1800" b="1" i="1" u="none" strike="noStrike" kern="1200" cap="none" spc="0" normalizeH="0" baseline="-2500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𝟐</m:t>
                    </m:r>
                    <m:r>
                      <a:rPr kumimoji="0" lang="en-US" sz="1800" b="1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Symbol" pitchFamily="18" charset="2"/>
                      </a:rPr>
                      <m:t>);</m:t>
                    </m:r>
                  </m:oMath>
                </a14:m>
                <a:b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  <a:sym typeface="Symbol" pitchFamily="18" charset="2"/>
                  </a:rPr>
                </a:br>
                <a14:m>
                  <m:oMath xmlns:m="http://schemas.openxmlformats.org/officeDocument/2006/math">
                    <m:r>
                      <a:rPr kumimoji="0" lang="en-US" sz="18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Symbol" pitchFamily="18" charset="2"/>
                      </a:rPr>
                      <m:t>𝒐𝒕𝒉𝒆𝒓𝒘𝒊𝒔𝒆</m:t>
                    </m:r>
                    <m:r>
                      <a:rPr kumimoji="0" lang="en-US" sz="18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Symbol" pitchFamily="18" charset="2"/>
                      </a:rPr>
                      <m:t>:</m:t>
                    </m:r>
                  </m:oMath>
                </a14:m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  <a:sym typeface="Symbol" pitchFamily="18" charset="2"/>
                  </a:rPr>
                  <a:t>	</a:t>
                </a:r>
                <a14:m>
                  <m:oMath xmlns:m="http://schemas.openxmlformats.org/officeDocument/2006/math">
                    <m:r>
                      <a:rPr kumimoji="0" lang="en-US" sz="1800" b="1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Symbol" pitchFamily="18" charset="2"/>
                      </a:rPr>
                      <m:t>𝒅𝒆𝒄𝒊𝒅𝒆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  <a:sym typeface="Symbol" pitchFamily="18" charset="2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sz="1800" b="1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Symbol" pitchFamily="18" charset="2"/>
                      </a:rPr>
                      <m:t>𝝎</m:t>
                    </m:r>
                    <m:r>
                      <a:rPr kumimoji="0" lang="en-US" sz="1800" b="1" i="1" u="none" strike="noStrike" kern="1200" cap="none" spc="0" normalizeH="0" baseline="-2500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𝟐</m:t>
                    </m:r>
                  </m:oMath>
                </a14:m>
                <a:endPara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Symbol" pitchFamily="18" charset="2"/>
                </a:endParaRPr>
              </a:p>
              <a:p>
                <a:pPr marL="176213" marR="0" lvl="0" indent="-176213" algn="l" defTabSz="914400" rtl="0" eaLnBrk="1" fontAlgn="base" latinLnBrk="0" hangingPunct="1">
                  <a:lnSpc>
                    <a:spcPct val="100000"/>
                  </a:lnSpc>
                  <a:spcBef>
                    <a:spcPct val="25000"/>
                  </a:spcBef>
                  <a:spcAft>
                    <a:spcPct val="25000"/>
                  </a:spcAft>
                  <a:buClrTx/>
                  <a:buSzTx/>
                  <a:buFontTx/>
                  <a:buChar char="•"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If </a:t>
                </a:r>
                <a14:m>
                  <m:oMath xmlns:m="http://schemas.openxmlformats.org/officeDocument/2006/math">
                    <m:r>
                      <a:rPr kumimoji="0" lang="en-US" sz="18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Symbol" pitchFamily="18" charset="2"/>
                      </a:rPr>
                      <m:t>𝝀</m:t>
                    </m:r>
                    <m:r>
                      <a:rPr kumimoji="0" lang="en-US" sz="1800" b="1" i="1" u="none" strike="noStrike" kern="1200" cap="none" spc="0" normalizeH="0" baseline="-2500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Symbol" pitchFamily="18" charset="2"/>
                      </a:rPr>
                      <m:t>𝟐𝟏</m:t>
                    </m:r>
                    <m:r>
                      <a:rPr kumimoji="0" lang="en-US" sz="1800" b="1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Symbol" pitchFamily="18" charset="2"/>
                      </a:rPr>
                      <m:t>− </m:t>
                    </m:r>
                    <m:r>
                      <a:rPr kumimoji="0" lang="en-US" sz="1800" b="1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Symbol" pitchFamily="18" charset="2"/>
                      </a:rPr>
                      <m:t>𝝀</m:t>
                    </m:r>
                    <m:r>
                      <a:rPr kumimoji="0" lang="en-US" sz="1800" b="1" i="1" u="none" strike="noStrike" kern="1200" cap="none" spc="0" normalizeH="0" baseline="-2500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Symbol" pitchFamily="18" charset="2"/>
                      </a:rPr>
                      <m:t>𝟏𝟏</m:t>
                    </m:r>
                    <m:r>
                      <a:rPr kumimoji="0" lang="en-US" sz="1800" b="1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</m:oMath>
                </a14:m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is positive, our rule becomes:</a:t>
                </a:r>
              </a:p>
              <a:p>
                <a:pPr marL="173038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120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𝒄𝒉𝒐𝒐𝒔𝒆</m:t>
                      </m:r>
                      <m:r>
                        <a:rPr kumimoji="0" lang="en-US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800" b="1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Symbol" pitchFamily="18" charset="2"/>
                        </a:rPr>
                        <m:t>𝝎</m:t>
                      </m:r>
                      <m:r>
                        <a:rPr kumimoji="0" lang="en-US" sz="1800" b="1" i="1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𝟏</m:t>
                      </m:r>
                      <m:r>
                        <a:rPr kumimoji="0" lang="en-US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𝒊𝒇</m:t>
                      </m:r>
                      <m:r>
                        <a:rPr kumimoji="0" lang="en-US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:</m:t>
                      </m:r>
                      <m:f>
                        <m:fPr>
                          <m:ctrlPr>
                            <a:rPr kumimoji="0" lang="en-US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sz="1800" b="1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Symbol" pitchFamily="18" charset="2"/>
                            </a:rPr>
                            <m:t>𝒑</m:t>
                          </m:r>
                          <m:r>
                            <a:rPr kumimoji="0" lang="en-US" sz="1800" b="1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Symbol" pitchFamily="18" charset="2"/>
                            </a:rPr>
                            <m:t>(</m:t>
                          </m:r>
                          <m:r>
                            <a:rPr kumimoji="0" lang="en-US" sz="1800" b="1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Symbol" pitchFamily="18" charset="2"/>
                            </a:rPr>
                            <m:t>𝒙</m:t>
                          </m:r>
                          <m:r>
                            <a:rPr kumimoji="0" lang="en-US" sz="1800" b="1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Symbol" pitchFamily="18" charset="2"/>
                            </a:rPr>
                            <m:t>|</m:t>
                          </m:r>
                          <m:r>
                            <a:rPr kumimoji="0" lang="en-US" sz="1800" b="1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Symbol" pitchFamily="18" charset="2"/>
                            </a:rPr>
                            <m:t>𝝎</m:t>
                          </m:r>
                          <m:r>
                            <a:rPr kumimoji="0" lang="en-US" sz="1800" b="1" i="1" u="none" strike="noStrike" kern="1200" cap="none" spc="0" normalizeH="0" baseline="-2500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𝟏</m:t>
                          </m:r>
                          <m:r>
                            <a:rPr kumimoji="0" lang="en-US" sz="1800" b="1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Symbol" pitchFamily="18" charset="2"/>
                            </a:rPr>
                            <m:t>)</m:t>
                          </m:r>
                        </m:num>
                        <m:den>
                          <m:r>
                            <a:rPr kumimoji="0" lang="en-US" sz="1800" b="1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Symbol" pitchFamily="18" charset="2"/>
                            </a:rPr>
                            <m:t>𝒑</m:t>
                          </m:r>
                          <m:r>
                            <a:rPr kumimoji="0" lang="en-US" sz="1800" b="1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Symbol" pitchFamily="18" charset="2"/>
                            </a:rPr>
                            <m:t>(</m:t>
                          </m:r>
                          <m:r>
                            <a:rPr kumimoji="0" lang="en-US" sz="1800" b="1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Symbol" pitchFamily="18" charset="2"/>
                            </a:rPr>
                            <m:t>𝒙</m:t>
                          </m:r>
                          <m:r>
                            <a:rPr kumimoji="0" lang="en-US" sz="1800" b="1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Symbol" pitchFamily="18" charset="2"/>
                            </a:rPr>
                            <m:t>|</m:t>
                          </m:r>
                          <m:r>
                            <a:rPr kumimoji="0" lang="en-US" sz="1800" b="1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Symbol" pitchFamily="18" charset="2"/>
                            </a:rPr>
                            <m:t>𝝎</m:t>
                          </m:r>
                          <m:r>
                            <a:rPr kumimoji="0" lang="en-US" sz="1800" b="1" i="1" u="none" strike="noStrike" kern="1200" cap="none" spc="0" normalizeH="0" baseline="-2500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𝟐</m:t>
                          </m:r>
                          <m:r>
                            <a:rPr kumimoji="0" lang="en-US" sz="1800" b="1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Symbol" pitchFamily="18" charset="2"/>
                            </a:rPr>
                            <m:t>)</m:t>
                          </m:r>
                        </m:den>
                      </m:f>
                      <m:r>
                        <a:rPr kumimoji="0" lang="en-US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&gt;</m:t>
                      </m:r>
                      <m:f>
                        <m:fPr>
                          <m:ctrlPr>
                            <a:rPr kumimoji="0" lang="en-US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sz="1800" b="1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Symbol" pitchFamily="18" charset="2"/>
                            </a:rPr>
                            <m:t>𝝀</m:t>
                          </m:r>
                          <m:r>
                            <a:rPr kumimoji="0" lang="en-US" sz="1800" b="1" i="1" u="none" strike="noStrike" kern="1200" cap="none" spc="0" normalizeH="0" baseline="-2500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Symbol" pitchFamily="18" charset="2"/>
                            </a:rPr>
                            <m:t>𝟏𝟐</m:t>
                          </m:r>
                          <m:r>
                            <a:rPr kumimoji="0" lang="en-US" sz="1800" b="1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Symbol" pitchFamily="18" charset="2"/>
                            </a:rPr>
                            <m:t>− </m:t>
                          </m:r>
                          <m:r>
                            <a:rPr kumimoji="0" lang="en-US" sz="1800" b="1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Symbol" pitchFamily="18" charset="2"/>
                            </a:rPr>
                            <m:t>𝝀</m:t>
                          </m:r>
                          <m:r>
                            <a:rPr kumimoji="0" lang="en-US" sz="1800" b="1" i="1" u="none" strike="noStrike" kern="1200" cap="none" spc="0" normalizeH="0" baseline="-2500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Symbol" pitchFamily="18" charset="2"/>
                            </a:rPr>
                            <m:t>𝟐𝟐</m:t>
                          </m:r>
                        </m:num>
                        <m:den>
                          <m:r>
                            <a:rPr kumimoji="0" lang="en-US" sz="1800" b="1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Symbol" pitchFamily="18" charset="2"/>
                            </a:rPr>
                            <m:t>𝝀</m:t>
                          </m:r>
                          <m:r>
                            <a:rPr kumimoji="0" lang="en-US" sz="1800" b="1" i="1" u="none" strike="noStrike" kern="1200" cap="none" spc="0" normalizeH="0" baseline="-2500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Symbol" pitchFamily="18" charset="2"/>
                            </a:rPr>
                            <m:t>𝟐𝟏</m:t>
                          </m:r>
                          <m:r>
                            <a:rPr kumimoji="0" lang="en-US" sz="1800" b="1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Symbol" pitchFamily="18" charset="2"/>
                            </a:rPr>
                            <m:t>− </m:t>
                          </m:r>
                          <m:r>
                            <a:rPr kumimoji="0" lang="en-US" sz="1800" b="1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Symbol" pitchFamily="18" charset="2"/>
                            </a:rPr>
                            <m:t>𝝀</m:t>
                          </m:r>
                          <m:r>
                            <a:rPr kumimoji="0" lang="en-US" sz="1800" b="1" i="1" u="none" strike="noStrike" kern="1200" cap="none" spc="0" normalizeH="0" baseline="-2500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Symbol" pitchFamily="18" charset="2"/>
                            </a:rPr>
                            <m:t>𝟏𝟏</m:t>
                          </m:r>
                        </m:den>
                      </m:f>
                      <m:f>
                        <m:fPr>
                          <m:ctrlPr>
                            <a:rPr kumimoji="0" lang="en-US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sz="1800" b="1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Symbol" pitchFamily="18" charset="2"/>
                            </a:rPr>
                            <m:t>𝑷</m:t>
                          </m:r>
                          <m:r>
                            <a:rPr kumimoji="0" lang="en-US" sz="1800" b="1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Symbol" pitchFamily="18" charset="2"/>
                            </a:rPr>
                            <m:t>(</m:t>
                          </m:r>
                          <m:r>
                            <a:rPr kumimoji="0" lang="en-US" sz="1800" b="1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Symbol" pitchFamily="18" charset="2"/>
                            </a:rPr>
                            <m:t>𝝎</m:t>
                          </m:r>
                          <m:r>
                            <a:rPr kumimoji="0" lang="en-US" sz="1800" b="1" i="1" u="none" strike="noStrike" kern="1200" cap="none" spc="0" normalizeH="0" baseline="-2500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𝟐</m:t>
                          </m:r>
                          <m:r>
                            <a:rPr kumimoji="0" lang="en-US" sz="1800" b="1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Symbol" pitchFamily="18" charset="2"/>
                            </a:rPr>
                            <m:t>)</m:t>
                          </m:r>
                        </m:num>
                        <m:den>
                          <m:r>
                            <a:rPr kumimoji="0" lang="en-US" sz="1800" b="1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Symbol" pitchFamily="18" charset="2"/>
                            </a:rPr>
                            <m:t>𝑷</m:t>
                          </m:r>
                          <m:r>
                            <a:rPr kumimoji="0" lang="en-US" sz="1800" b="1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Symbol" pitchFamily="18" charset="2"/>
                            </a:rPr>
                            <m:t>(</m:t>
                          </m:r>
                          <m:r>
                            <a:rPr kumimoji="0" lang="en-US" sz="1800" b="1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Symbol" pitchFamily="18" charset="2"/>
                            </a:rPr>
                            <m:t>𝝎</m:t>
                          </m:r>
                          <m:r>
                            <a:rPr kumimoji="0" lang="en-US" sz="1800" b="1" i="1" u="none" strike="noStrike" kern="1200" cap="none" spc="0" normalizeH="0" baseline="-2500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𝟏</m:t>
                          </m:r>
                          <m:r>
                            <a:rPr kumimoji="0" lang="en-US" sz="1800" b="1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Symbol" pitchFamily="18" charset="2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176213" marR="0" lvl="0" indent="-176213" algn="l" defTabSz="914400" rtl="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Char char="•"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If the loss factors are identical, and the prior probabilities are equal, this reduces to a standard likelihood ratio:</a:t>
                </a:r>
              </a:p>
              <a:p>
                <a:pPr marL="173038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120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sz="18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𝒄𝒉𝒐𝒐𝒔𝒆</m:t>
                      </m:r>
                      <m:r>
                        <a:rPr kumimoji="0" lang="en-US" sz="18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800" b="1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Symbol" pitchFamily="18" charset="2"/>
                        </a:rPr>
                        <m:t>𝝎</m:t>
                      </m:r>
                      <m:r>
                        <a:rPr kumimoji="0" lang="en-US" sz="1800" b="1" i="1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𝟏</m:t>
                      </m:r>
                      <m:r>
                        <a:rPr kumimoji="0" lang="en-US" sz="18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8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𝒊𝒇</m:t>
                      </m:r>
                      <m:r>
                        <a:rPr kumimoji="0" lang="en-US" sz="18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: </m:t>
                      </m:r>
                      <m:f>
                        <m:fPr>
                          <m:ctrlPr>
                            <a:rPr kumimoji="0" lang="en-US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sz="1800" b="1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Symbol" pitchFamily="18" charset="2"/>
                            </a:rPr>
                            <m:t>𝒑</m:t>
                          </m:r>
                          <m:r>
                            <a:rPr kumimoji="0" lang="en-US" sz="1800" b="1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Symbol" pitchFamily="18" charset="2"/>
                            </a:rPr>
                            <m:t>(</m:t>
                          </m:r>
                          <m:r>
                            <a:rPr kumimoji="0" lang="en-US" sz="1800" b="1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Symbol" pitchFamily="18" charset="2"/>
                            </a:rPr>
                            <m:t>𝒙</m:t>
                          </m:r>
                          <m:r>
                            <a:rPr kumimoji="0" lang="en-US" sz="1800" b="1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Symbol" pitchFamily="18" charset="2"/>
                            </a:rPr>
                            <m:t>|</m:t>
                          </m:r>
                          <m:r>
                            <a:rPr kumimoji="0" lang="en-US" sz="1800" b="1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Symbol" pitchFamily="18" charset="2"/>
                            </a:rPr>
                            <m:t>𝝎</m:t>
                          </m:r>
                          <m:r>
                            <a:rPr kumimoji="0" lang="en-US" sz="1800" b="1" i="1" u="none" strike="noStrike" kern="1200" cap="none" spc="0" normalizeH="0" baseline="-2500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𝟏</m:t>
                          </m:r>
                          <m:r>
                            <a:rPr kumimoji="0" lang="en-US" sz="1800" b="1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Symbol" pitchFamily="18" charset="2"/>
                            </a:rPr>
                            <m:t>)</m:t>
                          </m:r>
                        </m:num>
                        <m:den>
                          <m:r>
                            <a:rPr kumimoji="0" lang="en-US" sz="1800" b="1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Symbol" pitchFamily="18" charset="2"/>
                            </a:rPr>
                            <m:t>𝒑</m:t>
                          </m:r>
                          <m:r>
                            <a:rPr kumimoji="0" lang="en-US" sz="1800" b="1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Symbol" pitchFamily="18" charset="2"/>
                            </a:rPr>
                            <m:t>(</m:t>
                          </m:r>
                          <m:r>
                            <a:rPr kumimoji="0" lang="en-US" sz="1800" b="1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Symbol" pitchFamily="18" charset="2"/>
                            </a:rPr>
                            <m:t>𝒙</m:t>
                          </m:r>
                          <m:r>
                            <a:rPr kumimoji="0" lang="en-US" sz="1800" b="1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Symbol" pitchFamily="18" charset="2"/>
                            </a:rPr>
                            <m:t>|</m:t>
                          </m:r>
                          <m:r>
                            <a:rPr kumimoji="0" lang="en-US" sz="1800" b="1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Symbol" pitchFamily="18" charset="2"/>
                            </a:rPr>
                            <m:t>𝝎</m:t>
                          </m:r>
                          <m:r>
                            <a:rPr kumimoji="0" lang="en-US" sz="1800" b="1" i="1" u="none" strike="noStrike" kern="1200" cap="none" spc="0" normalizeH="0" baseline="-2500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𝟐</m:t>
                          </m:r>
                          <m:r>
                            <a:rPr kumimoji="0" lang="en-US" sz="1800" b="1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Symbol" pitchFamily="18" charset="2"/>
                            </a:rPr>
                            <m:t>)</m:t>
                          </m:r>
                        </m:den>
                      </m:f>
                      <m:r>
                        <a:rPr kumimoji="0" lang="en-US" sz="18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&gt;</m:t>
                      </m:r>
                      <m:r>
                        <a:rPr kumimoji="0" lang="en-US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𝟏</m:t>
                      </m:r>
                    </m:oMath>
                  </m:oMathPara>
                </a14:m>
                <a:endPara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47467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28600" y="699225"/>
                <a:ext cx="8695865" cy="4634775"/>
              </a:xfrm>
              <a:prstGeom prst="rect">
                <a:avLst/>
              </a:prstGeom>
              <a:blipFill>
                <a:blip r:embed="rId2"/>
                <a:stretch>
                  <a:fillRect l="-1606" t="-1639"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7469" name="Rectangle 13"/>
          <p:cNvSpPr>
            <a:spLocks noChangeArrowheads="1"/>
          </p:cNvSpPr>
          <p:nvPr/>
        </p:nvSpPr>
        <p:spPr bwMode="auto">
          <a:xfrm>
            <a:off x="194802" y="3700375"/>
            <a:ext cx="8734425" cy="78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marL="176213" marR="0" lvl="0" indent="-176213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25000"/>
              </a:spcAft>
              <a:buClrTx/>
              <a:buSzTx/>
              <a:buFontTx/>
              <a:buChar char="•"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" name="Text Box 10"/>
          <p:cNvSpPr txBox="1">
            <a:spLocks noChangeArrowheads="1"/>
          </p:cNvSpPr>
          <p:nvPr/>
        </p:nvSpPr>
        <p:spPr bwMode="auto">
          <a:xfrm>
            <a:off x="228600" y="54864"/>
            <a:ext cx="86868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892034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Likelihood</a:t>
            </a:r>
          </a:p>
        </p:txBody>
      </p:sp>
    </p:spTree>
    <p:extLst>
      <p:ext uri="{BB962C8B-B14F-4D97-AF65-F5344CB8AC3E}">
        <p14:creationId xmlns:p14="http://schemas.microsoft.com/office/powerpoint/2010/main" val="146009862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48488" name="Rectangle 8"/>
              <p:cNvSpPr>
                <a:spLocks noChangeArrowheads="1"/>
              </p:cNvSpPr>
              <p:nvPr/>
            </p:nvSpPr>
            <p:spPr bwMode="auto">
              <a:xfrm>
                <a:off x="254000" y="606002"/>
                <a:ext cx="8593138" cy="565668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lIns="0" tIns="0" rIns="0" bIns="0"/>
              <a:lstStyle/>
              <a:p>
                <a:pPr marL="176213" marR="0" lvl="0" indent="-176213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600"/>
                  </a:spcAft>
                  <a:buClrTx/>
                  <a:buSzTx/>
                  <a:buFontTx/>
                  <a:buChar char="•"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Consider a symmetrical or zero-one loss function:</a:t>
                </a:r>
              </a:p>
              <a:p>
                <a:pPr marL="460375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120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𝝀</m:t>
                      </m:r>
                      <m:d>
                        <m:dPr>
                          <m:ctrlPr>
                            <a:rPr kumimoji="0" lang="en-US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en-US" sz="18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18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𝜶</m:t>
                              </m:r>
                            </m:e>
                            <m:sub>
                              <m:r>
                                <a:rPr kumimoji="0" lang="en-US" sz="18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𝒊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kumimoji="0" lang="en-US" sz="18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18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𝝎</m:t>
                              </m:r>
                            </m:e>
                            <m:sub>
                              <m:r>
                                <a:rPr kumimoji="0" lang="en-US" sz="18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𝒋</m:t>
                              </m:r>
                            </m:sub>
                          </m:sSub>
                        </m:e>
                      </m:d>
                      <m:r>
                        <a:rPr kumimoji="0" lang="en-US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 </m:t>
                      </m:r>
                      <m:d>
                        <m:dPr>
                          <m:begChr m:val="{"/>
                          <m:endChr m:val=""/>
                          <m:ctrlPr>
                            <a:rPr kumimoji="0" lang="en-US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0" lang="en-US" sz="18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0" lang="en-US" sz="1800" b="1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𝟎</m:t>
                                </m:r>
                                <m:r>
                                  <a:rPr kumimoji="0" lang="en-US" sz="1800" b="1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,   </m:t>
                                </m:r>
                                <m:r>
                                  <a:rPr kumimoji="0" lang="en-US" sz="1800" b="1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𝒊</m:t>
                                </m:r>
                                <m:r>
                                  <a:rPr kumimoji="0" lang="en-US" sz="1800" b="1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=</m:t>
                                </m:r>
                                <m:r>
                                  <a:rPr kumimoji="0" lang="en-US" sz="1800" b="1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𝒋</m:t>
                                </m:r>
                              </m:e>
                            </m:mr>
                            <m:mr>
                              <m:e>
                                <m:r>
                                  <a:rPr kumimoji="0" lang="en-US" sz="1800" b="1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𝟏</m:t>
                                </m:r>
                                <m:r>
                                  <a:rPr kumimoji="0" lang="en-US" sz="1800" b="1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,   </m:t>
                                </m:r>
                                <m:r>
                                  <a:rPr kumimoji="0" lang="en-US" sz="1800" b="1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𝒊</m:t>
                                </m:r>
                                <m:r>
                                  <a:rPr kumimoji="0" lang="en-US" sz="1800" b="1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≠</m:t>
                                </m:r>
                                <m:r>
                                  <a:rPr kumimoji="0" lang="en-US" sz="1800" b="1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𝒋</m:t>
                                </m:r>
                              </m:e>
                            </m:mr>
                          </m:m>
                          <m:r>
                            <a:rPr kumimoji="0" lang="en-US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     </m:t>
                          </m:r>
                          <m:r>
                            <a:rPr kumimoji="0" lang="en-US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𝒊</m:t>
                          </m:r>
                          <m:r>
                            <a:rPr kumimoji="0" lang="en-US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r>
                            <a:rPr kumimoji="0" lang="en-US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𝒋</m:t>
                          </m:r>
                          <m:r>
                            <a:rPr kumimoji="0" lang="en-US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=</m:t>
                          </m:r>
                          <m:r>
                            <a:rPr kumimoji="0" lang="en-US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𝟏</m:t>
                          </m:r>
                          <m:r>
                            <a:rPr kumimoji="0" lang="en-US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, </m:t>
                          </m:r>
                          <m:r>
                            <a:rPr kumimoji="0" lang="en-US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𝟐</m:t>
                          </m:r>
                          <m:r>
                            <a:rPr kumimoji="0" lang="en-US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, </m:t>
                          </m:r>
                          <m:r>
                            <a:rPr kumimoji="0" lang="en-US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𝟑</m:t>
                          </m:r>
                          <m:r>
                            <a:rPr kumimoji="0" lang="en-US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, …, </m:t>
                          </m:r>
                          <m:r>
                            <a:rPr kumimoji="0" lang="en-US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𝒄</m:t>
                          </m:r>
                        </m:e>
                      </m:d>
                    </m:oMath>
                  </m:oMathPara>
                </a14:m>
                <a:endPara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176213" marR="0" lvl="0" indent="-176213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600"/>
                  </a:spcAft>
                  <a:buClrTx/>
                  <a:buSzTx/>
                  <a:buFontTx/>
                  <a:buChar char="•"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The conditional risk is:</a:t>
                </a:r>
              </a:p>
              <a:p>
                <a:pPr marL="460375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120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kumimoji="0" lang="en-US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mPr>
                        <m:mr>
                          <m:e>
                            <m:r>
                              <a:rPr kumimoji="0" lang="en-US" sz="1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𝑹</m:t>
                            </m:r>
                            <m:d>
                              <m:dPr>
                                <m:ctrlPr>
                                  <a:rPr kumimoji="0" lang="en-US" sz="1800" b="1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dPr>
                              <m:e>
                                <m:r>
                                  <a:rPr kumimoji="0" lang="en-US" sz="1800" b="1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  <a:sym typeface="Symbol" pitchFamily="18" charset="2"/>
                                  </a:rPr>
                                  <m:t>𝜶</m:t>
                                </m:r>
                                <m:r>
                                  <a:rPr kumimoji="0" lang="en-US" sz="1800" b="1" i="1" u="none" strike="noStrike" kern="1200" cap="none" spc="0" normalizeH="0" baseline="-25000" noProof="0" dirty="0" err="1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Symbol" pitchFamily="18" charset="2"/>
                                  </a:rPr>
                                  <m:t>𝒊</m:t>
                                </m:r>
                              </m:e>
                              <m:e>
                                <m:r>
                                  <a:rPr kumimoji="0" lang="en-US" sz="1800" b="1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𝒙</m:t>
                                </m:r>
                              </m:e>
                            </m:d>
                            <m:r>
                              <a:rPr kumimoji="0" lang="en-US" sz="1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=</m:t>
                            </m:r>
                            <m:nary>
                              <m:naryPr>
                                <m:chr m:val="∑"/>
                                <m:ctrlPr>
                                  <a:rPr kumimoji="0" lang="en-US" sz="1800" b="1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kumimoji="0" lang="en-US" sz="1800" b="1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𝒋</m:t>
                                </m:r>
                                <m:r>
                                  <a:rPr kumimoji="0" lang="en-US" sz="1800" b="1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</m:t>
                                </m:r>
                                <m:r>
                                  <a:rPr kumimoji="0" lang="en-US" sz="1800" b="1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𝟏</m:t>
                                </m:r>
                              </m:sub>
                              <m:sup>
                                <m:r>
                                  <a:rPr kumimoji="0" lang="en-US" sz="1800" b="1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𝒄</m:t>
                                </m:r>
                              </m:sup>
                              <m:e>
                                <m:r>
                                  <a:rPr kumimoji="0" lang="en-US" sz="1800" b="1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𝑹</m:t>
                                </m:r>
                                <m:r>
                                  <a:rPr kumimoji="0" lang="en-US" sz="1800" b="1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Symbol" pitchFamily="18" charset="2"/>
                                  </a:rPr>
                                  <m:t>(</m:t>
                                </m:r>
                                <m:r>
                                  <a:rPr kumimoji="0" lang="en-US" sz="1800" b="1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  <a:sym typeface="Symbol" pitchFamily="18" charset="2"/>
                                  </a:rPr>
                                  <m:t>𝜶</m:t>
                                </m:r>
                                <m:r>
                                  <a:rPr kumimoji="0" lang="en-US" sz="1800" b="1" i="1" u="none" strike="noStrike" kern="1200" cap="none" spc="0" normalizeH="0" baseline="-25000" noProof="0" dirty="0" err="1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Symbol" pitchFamily="18" charset="2"/>
                                  </a:rPr>
                                  <m:t>𝒊</m:t>
                                </m:r>
                                <m:r>
                                  <a:rPr kumimoji="0" lang="en-US" sz="1800" b="1" i="1" u="none" strike="noStrike" kern="1200" cap="none" spc="0" normalizeH="0" baseline="0" noProof="0" dirty="0" err="1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Symbol" pitchFamily="18" charset="2"/>
                                  </a:rPr>
                                  <m:t>|</m:t>
                                </m:r>
                                <m:r>
                                  <a:rPr kumimoji="0" lang="en-US" sz="1800" b="1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Symbol" pitchFamily="18" charset="2"/>
                                  </a:rPr>
                                  <m:t>𝝎</m:t>
                                </m:r>
                                <m:r>
                                  <a:rPr kumimoji="0" lang="en-US" sz="1800" b="1" i="1" u="none" strike="noStrike" kern="1200" cap="none" spc="0" normalizeH="0" baseline="-25000" noProof="0" dirty="0" err="1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𝒋</m:t>
                                </m:r>
                                <m:r>
                                  <a:rPr kumimoji="0" lang="en-US" sz="1800" b="1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Symbol" pitchFamily="18" charset="2"/>
                                  </a:rPr>
                                  <m:t>)</m:t>
                                </m:r>
                                <m:r>
                                  <a:rPr kumimoji="0" lang="en-US" sz="1800" b="1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𝑷</m:t>
                                </m:r>
                                <m:d>
                                  <m:dPr>
                                    <m:ctrlPr>
                                      <a:rPr kumimoji="0" lang="en-US" sz="1800" b="1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r>
                                      <a:rPr kumimoji="0" lang="en-US" sz="1800" b="1" i="1" u="none" strike="noStrike" kern="1200" cap="none" spc="0" normalizeH="0" baseline="0" noProof="0" dirty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  <a:sym typeface="Symbol" pitchFamily="18" charset="2"/>
                                      </a:rPr>
                                      <m:t>𝝎</m:t>
                                    </m:r>
                                    <m:r>
                                      <a:rPr kumimoji="0" lang="en-US" sz="1800" b="1" i="1" u="none" strike="noStrike" kern="1200" cap="none" spc="0" normalizeH="0" baseline="-25000" noProof="0" dirty="0" err="1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𝒋</m:t>
                                    </m:r>
                                  </m:e>
                                  <m:e>
                                    <m:r>
                                      <a:rPr kumimoji="0" lang="en-US" sz="1800" b="1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𝒙</m:t>
                                    </m:r>
                                  </m:e>
                                </m:d>
                              </m:e>
                            </m:nary>
                          </m:e>
                        </m:mr>
                        <m:mr>
                          <m:e>
                            <m:r>
                              <a:rPr kumimoji="0" lang="en-US" sz="18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=</m:t>
                            </m:r>
                            <m:nary>
                              <m:naryPr>
                                <m:chr m:val="∑"/>
                                <m:ctrlPr>
                                  <a:rPr kumimoji="0" lang="en-US" sz="1800" b="1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kumimoji="0" lang="en-US" sz="1800" b="1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𝒋</m:t>
                                </m:r>
                                <m:r>
                                  <a:rPr kumimoji="0" lang="en-US" sz="1800" b="1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≠</m:t>
                                </m:r>
                                <m:r>
                                  <a:rPr kumimoji="0" lang="en-US" sz="1800" b="1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𝒊</m:t>
                                </m:r>
                              </m:sub>
                              <m:sup>
                                <m:r>
                                  <a:rPr kumimoji="0" lang="en-US" sz="1800" b="1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𝒄</m:t>
                                </m:r>
                              </m:sup>
                              <m:e>
                                <m:r>
                                  <a:rPr kumimoji="0" lang="en-US" sz="1800" b="1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𝑷</m:t>
                                </m:r>
                                <m:d>
                                  <m:dPr>
                                    <m:ctrlPr>
                                      <a:rPr kumimoji="0" lang="en-US" sz="1800" b="1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r>
                                      <a:rPr kumimoji="0" lang="en-US" sz="1800" b="1" i="1" u="none" strike="noStrike" kern="1200" cap="none" spc="0" normalizeH="0" baseline="0" noProof="0" dirty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  <a:sym typeface="Symbol" pitchFamily="18" charset="2"/>
                                      </a:rPr>
                                      <m:t>𝝎</m:t>
                                    </m:r>
                                    <m:r>
                                      <a:rPr kumimoji="0" lang="en-US" sz="1800" b="1" i="1" u="none" strike="noStrike" kern="1200" cap="none" spc="0" normalizeH="0" baseline="-25000" noProof="0" dirty="0" err="1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𝒋</m:t>
                                    </m:r>
                                  </m:e>
                                  <m:e>
                                    <m:r>
                                      <a:rPr kumimoji="0" lang="en-US" sz="1800" b="1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𝒙</m:t>
                                    </m:r>
                                  </m:e>
                                </m:d>
                              </m:e>
                            </m:nary>
                          </m:e>
                        </m:mr>
                        <m:mr>
                          <m:e>
                            <m:r>
                              <a:rPr kumimoji="0" lang="en-US" sz="18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=</m:t>
                            </m:r>
                            <m:r>
                              <a:rPr kumimoji="0" lang="en-US" sz="18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𝟏</m:t>
                            </m:r>
                            <m:r>
                              <a:rPr kumimoji="0" lang="en-US" sz="18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−</m:t>
                            </m:r>
                            <m:r>
                              <a:rPr kumimoji="0" lang="en-US" sz="1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𝑷</m:t>
                            </m:r>
                            <m:d>
                              <m:dPr>
                                <m:ctrlPr>
                                  <a:rPr kumimoji="0" lang="en-US" sz="1800" b="1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dPr>
                              <m:e>
                                <m:r>
                                  <a:rPr kumimoji="0" lang="en-US" sz="1800" b="1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Symbol" pitchFamily="18" charset="2"/>
                                  </a:rPr>
                                  <m:t>𝝎</m:t>
                                </m:r>
                                <m:r>
                                  <a:rPr kumimoji="0" lang="en-US" sz="1800" b="1" i="1" u="none" strike="noStrike" kern="1200" cap="none" spc="0" normalizeH="0" baseline="-25000" noProof="0" dirty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𝒊</m:t>
                                </m:r>
                              </m:e>
                              <m:e>
                                <m:r>
                                  <a:rPr kumimoji="0" lang="en-US" sz="1800" b="1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𝒙</m:t>
                                </m:r>
                              </m:e>
                            </m:d>
                          </m:e>
                        </m:mr>
                      </m:m>
                    </m:oMath>
                  </m:oMathPara>
                </a14:m>
                <a:endPara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173038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12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The conditional risk is the average probability of error.</a:t>
                </a:r>
              </a:p>
              <a:p>
                <a:pPr marL="176213" marR="0" lvl="0" indent="-176213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1200"/>
                  </a:spcAft>
                  <a:buClrTx/>
                  <a:buSzTx/>
                  <a:buFontTx/>
                  <a:buChar char="•"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To minimize error, maximize </a:t>
                </a:r>
                <a14:m>
                  <m:oMath xmlns:m="http://schemas.openxmlformats.org/officeDocument/2006/math">
                    <m:r>
                      <a:rPr kumimoji="0" lang="en-US" sz="1800" b="1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𝑷</m:t>
                    </m:r>
                    <m:r>
                      <a:rPr kumimoji="0" lang="en-US" sz="1800" b="1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(</m:t>
                    </m:r>
                    <m:r>
                      <a:rPr kumimoji="0" lang="en-US" sz="1800" b="1" i="1" u="none" strike="noStrike" kern="1200" cap="none" spc="0" normalizeH="0" baseline="0" noProof="0" dirty="0" err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Symbol" pitchFamily="18" charset="2"/>
                      </a:rPr>
                      <m:t>𝝎</m:t>
                    </m:r>
                    <m:r>
                      <a:rPr kumimoji="0" lang="en-US" sz="1800" b="1" i="1" u="none" strike="noStrike" kern="1200" cap="none" spc="0" normalizeH="0" baseline="-25000" noProof="0" dirty="0" err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𝒊</m:t>
                    </m:r>
                    <m:r>
                      <a:rPr kumimoji="0" lang="en-US" sz="1800" b="1" i="1" u="none" strike="noStrike" kern="1200" cap="none" spc="0" normalizeH="0" baseline="0" noProof="0" dirty="0" err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|</m:t>
                    </m:r>
                    <m:r>
                      <a:rPr kumimoji="0" lang="en-US" sz="1800" b="1" i="1" u="none" strike="noStrike" kern="1200" cap="none" spc="0" normalizeH="0" baseline="0" noProof="0" dirty="0" err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𝒙</m:t>
                    </m:r>
                    <m:r>
                      <a:rPr kumimoji="0" lang="en-US" sz="1800" b="1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)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 </a:t>
                </a: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 charset="0"/>
                  </a:rPr>
                  <a:t>— also known as </a:t>
                </a:r>
                <a:r>
                  <a:rPr kumimoji="0" lang="en-US" sz="1800" b="1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 charset="0"/>
                  </a:rPr>
                  <a:t>maximum a posteriori decoding</a:t>
                </a: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 charset="0"/>
                  </a:rPr>
                  <a:t> (MAP).</a:t>
                </a:r>
                <a:endPara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48488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4000" y="606002"/>
                <a:ext cx="8593138" cy="5656686"/>
              </a:xfrm>
              <a:prstGeom prst="rect">
                <a:avLst/>
              </a:prstGeom>
              <a:blipFill>
                <a:blip r:embed="rId2"/>
                <a:stretch>
                  <a:fillRect l="-1625" t="-13229" r="-591"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8497" name="Rectangle 17"/>
          <p:cNvSpPr>
            <a:spLocks noChangeArrowheads="1"/>
          </p:cNvSpPr>
          <p:nvPr/>
        </p:nvSpPr>
        <p:spPr bwMode="auto">
          <a:xfrm>
            <a:off x="254000" y="1774511"/>
            <a:ext cx="8645525" cy="401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marL="176213" marR="0" lvl="0" indent="-176213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2500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8501" name="Rectangle 21"/>
          <p:cNvSpPr>
            <a:spLocks noChangeArrowheads="1"/>
          </p:cNvSpPr>
          <p:nvPr/>
        </p:nvSpPr>
        <p:spPr bwMode="auto">
          <a:xfrm>
            <a:off x="254000" y="3987704"/>
            <a:ext cx="8645525" cy="148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marL="176213" marR="0" lvl="0" indent="-176213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	</a:t>
            </a:r>
          </a:p>
        </p:txBody>
      </p:sp>
      <p:sp>
        <p:nvSpPr>
          <p:cNvPr id="10" name="Text Box 10"/>
          <p:cNvSpPr txBox="1">
            <a:spLocks noChangeArrowheads="1"/>
          </p:cNvSpPr>
          <p:nvPr/>
        </p:nvSpPr>
        <p:spPr bwMode="auto">
          <a:xfrm>
            <a:off x="227013" y="57150"/>
            <a:ext cx="867251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892034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Minimum Error Rate</a:t>
            </a:r>
          </a:p>
        </p:txBody>
      </p:sp>
    </p:spTree>
    <p:extLst>
      <p:ext uri="{BB962C8B-B14F-4D97-AF65-F5344CB8AC3E}">
        <p14:creationId xmlns:p14="http://schemas.microsoft.com/office/powerpoint/2010/main" val="58198972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4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4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4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48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56676" name="Rectangle 4"/>
              <p:cNvSpPr>
                <a:spLocks noChangeArrowheads="1"/>
              </p:cNvSpPr>
              <p:nvPr/>
            </p:nvSpPr>
            <p:spPr bwMode="auto">
              <a:xfrm>
                <a:off x="233363" y="743456"/>
                <a:ext cx="8682037" cy="81207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lIns="0" tIns="0" rIns="0" bIns="0"/>
              <a:lstStyle/>
              <a:p>
                <a:pPr marL="176213" marR="0" lvl="0" indent="-176213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600"/>
                  </a:spcAft>
                  <a:buClrTx/>
                  <a:buSzTx/>
                  <a:buFontTx/>
                  <a:buChar char="•"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Minimum error rate classification:</a:t>
                </a:r>
              </a:p>
              <a:p>
                <a:pPr marL="238125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120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sz="1800" b="1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𝒄𝒉𝒐𝒐𝒔𝒆</m:t>
                      </m:r>
                      <m:r>
                        <a:rPr kumimoji="0" lang="en-US" sz="1800" b="1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800" b="1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Symbol" pitchFamily="18" charset="2"/>
                        </a:rPr>
                        <m:t>𝝎</m:t>
                      </m:r>
                      <m:r>
                        <a:rPr kumimoji="0" lang="en-US" sz="1800" b="1" i="1" u="none" strike="noStrike" kern="1200" cap="none" spc="0" normalizeH="0" baseline="-2500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𝒊</m:t>
                      </m:r>
                      <m:r>
                        <a:rPr kumimoji="0" lang="en-US" sz="1800" b="1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800" b="1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𝒊𝒇</m:t>
                      </m:r>
                      <m:r>
                        <a:rPr kumimoji="0" lang="en-US" sz="1800" b="1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: </m:t>
                      </m:r>
                      <m:r>
                        <a:rPr kumimoji="0" lang="en-US" sz="1800" b="1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Symbol" pitchFamily="18" charset="2"/>
                        </a:rPr>
                        <m:t>𝑷</m:t>
                      </m:r>
                      <m:r>
                        <a:rPr kumimoji="0" lang="en-US" sz="1800" b="1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Symbol" pitchFamily="18" charset="2"/>
                        </a:rPr>
                        <m:t>(</m:t>
                      </m:r>
                      <m:r>
                        <a:rPr kumimoji="0" lang="en-US" sz="1800" b="1" i="1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Symbol" pitchFamily="18" charset="2"/>
                        </a:rPr>
                        <m:t>𝝎</m:t>
                      </m:r>
                      <m:r>
                        <a:rPr kumimoji="0" lang="en-US" sz="1800" b="1" i="1" u="none" strike="noStrike" kern="1200" cap="none" spc="0" normalizeH="0" baseline="-2500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𝒊</m:t>
                      </m:r>
                      <m:r>
                        <a:rPr kumimoji="0" lang="en-US" sz="1800" b="1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|</m:t>
                      </m:r>
                      <m:r>
                        <a:rPr kumimoji="0" lang="en-US" sz="1800" b="1" i="1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800" b="1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Symbol" pitchFamily="18" charset="2"/>
                        </a:rPr>
                        <m:t>𝒙</m:t>
                      </m:r>
                      <m:r>
                        <a:rPr kumimoji="0" lang="en-US" sz="1800" b="1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Symbol" pitchFamily="18" charset="2"/>
                        </a:rPr>
                        <m:t>) &gt; </m:t>
                      </m:r>
                      <m:r>
                        <a:rPr kumimoji="0" lang="en-US" sz="1800" b="1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Symbol" pitchFamily="18" charset="2"/>
                        </a:rPr>
                        <m:t>𝑷</m:t>
                      </m:r>
                      <m:r>
                        <a:rPr kumimoji="0" lang="en-US" sz="1800" b="1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Symbol" pitchFamily="18" charset="2"/>
                        </a:rPr>
                        <m:t>(</m:t>
                      </m:r>
                      <m:r>
                        <a:rPr kumimoji="0" lang="en-US" sz="1800" b="1" i="1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Symbol" pitchFamily="18" charset="2"/>
                        </a:rPr>
                        <m:t>𝝎</m:t>
                      </m:r>
                      <m:r>
                        <a:rPr kumimoji="0" lang="en-US" sz="1800" b="1" i="1" u="none" strike="noStrike" kern="1200" cap="none" spc="0" normalizeH="0" baseline="-2500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𝒋</m:t>
                      </m:r>
                      <m:r>
                        <a:rPr kumimoji="0" lang="en-US" sz="1800" b="1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|</m:t>
                      </m:r>
                      <m:r>
                        <a:rPr kumimoji="0" lang="en-US" sz="1800" b="1" i="1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800" b="1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Symbol" pitchFamily="18" charset="2"/>
                        </a:rPr>
                        <m:t>𝒙</m:t>
                      </m:r>
                      <m:r>
                        <a:rPr kumimoji="0" lang="en-US" sz="1800" b="1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Symbol" pitchFamily="18" charset="2"/>
                        </a:rPr>
                        <m:t>) </m:t>
                      </m:r>
                      <m:r>
                        <a:rPr kumimoji="0" lang="en-US" sz="1800" b="1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Symbol" pitchFamily="18" charset="2"/>
                        </a:rPr>
                        <m:t>𝒇𝒐𝒓</m:t>
                      </m:r>
                      <m:r>
                        <a:rPr kumimoji="0" lang="en-US" sz="1800" b="1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Symbol" pitchFamily="18" charset="2"/>
                        </a:rPr>
                        <m:t> </m:t>
                      </m:r>
                      <m:r>
                        <a:rPr kumimoji="0" lang="en-US" sz="1800" b="1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Symbol" pitchFamily="18" charset="2"/>
                        </a:rPr>
                        <m:t>𝒂𝒍𝒍</m:t>
                      </m:r>
                      <m:r>
                        <a:rPr kumimoji="0" lang="en-US" sz="1800" b="1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Symbol" pitchFamily="18" charset="2"/>
                        </a:rPr>
                        <m:t> </m:t>
                      </m:r>
                      <m:r>
                        <a:rPr kumimoji="0" lang="en-US" sz="1800" b="1" i="1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Symbol" pitchFamily="18" charset="2"/>
                        </a:rPr>
                        <m:t>𝒋</m:t>
                      </m:r>
                      <m:r>
                        <a:rPr kumimoji="0" lang="en-US" sz="1800" b="1" i="1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Symbol" pitchFamily="18" charset="2"/>
                        </a:rPr>
                        <m:t>≠</m:t>
                      </m:r>
                      <m:r>
                        <a:rPr kumimoji="0" lang="en-US" sz="1800" b="1" i="1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Symbol" pitchFamily="18" charset="2"/>
                        </a:rPr>
                        <m:t>𝒊</m:t>
                      </m:r>
                    </m:oMath>
                  </m:oMathPara>
                </a14:m>
                <a:endParaRPr kumimoji="0" lang="en-US" sz="18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56676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33363" y="743456"/>
                <a:ext cx="8682037" cy="812076"/>
              </a:xfrm>
              <a:prstGeom prst="rect">
                <a:avLst/>
              </a:prstGeom>
              <a:blipFill>
                <a:blip r:embed="rId2"/>
                <a:stretch>
                  <a:fillRect l="-1460" t="-9231"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6678" name="Picture 6"/>
          <p:cNvPicPr>
            <a:picLocks noGrp="1" noChangeAspect="1" noChangeArrowheads="1"/>
          </p:cNvPicPr>
          <p:nvPr>
            <p:ph type="body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7" b="467"/>
          <a:stretch/>
        </p:blipFill>
        <p:spPr bwMode="auto">
          <a:xfrm>
            <a:off x="189191" y="4033838"/>
            <a:ext cx="2909574" cy="2228850"/>
          </a:xfrm>
          <a:prstGeom prst="rect">
            <a:avLst/>
          </a:prstGeom>
          <a:noFill/>
        </p:spPr>
      </p:pic>
      <p:pic>
        <p:nvPicPr>
          <p:cNvPr id="156680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2" b="242"/>
          <a:stretch/>
        </p:blipFill>
        <p:spPr bwMode="auto">
          <a:xfrm>
            <a:off x="233363" y="1700892"/>
            <a:ext cx="2809875" cy="210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6681" name="Picture 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1" r="5781"/>
          <a:stretch/>
        </p:blipFill>
        <p:spPr bwMode="auto">
          <a:xfrm>
            <a:off x="3333307" y="1970282"/>
            <a:ext cx="5737123" cy="4501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Text Box 10"/>
          <p:cNvSpPr txBox="1">
            <a:spLocks noChangeArrowheads="1"/>
          </p:cNvSpPr>
          <p:nvPr/>
        </p:nvSpPr>
        <p:spPr bwMode="auto">
          <a:xfrm>
            <a:off x="227013" y="57150"/>
            <a:ext cx="868203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892034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Likelihood Ratio</a:t>
            </a:r>
          </a:p>
        </p:txBody>
      </p:sp>
    </p:spTree>
    <p:extLst>
      <p:ext uri="{BB962C8B-B14F-4D97-AF65-F5344CB8AC3E}">
        <p14:creationId xmlns:p14="http://schemas.microsoft.com/office/powerpoint/2010/main" val="1860695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83" name="Rectangle 7"/>
          <p:cNvSpPr>
            <a:spLocks noChangeArrowheads="1"/>
          </p:cNvSpPr>
          <p:nvPr/>
        </p:nvSpPr>
        <p:spPr bwMode="auto">
          <a:xfrm>
            <a:off x="204788" y="558546"/>
            <a:ext cx="873442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marL="228600" marR="0" lvl="0" indent="-2286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We can visualize our decision rule several ways:</a:t>
            </a:r>
          </a:p>
        </p:txBody>
      </p:sp>
      <p:grpSp>
        <p:nvGrpSpPr>
          <p:cNvPr id="2" name="Group 8"/>
          <p:cNvGrpSpPr>
            <a:grpSpLocks/>
          </p:cNvGrpSpPr>
          <p:nvPr/>
        </p:nvGrpSpPr>
        <p:grpSpPr bwMode="auto">
          <a:xfrm>
            <a:off x="676275" y="1566388"/>
            <a:ext cx="3186113" cy="4448175"/>
            <a:chOff x="3414" y="820"/>
            <a:chExt cx="2007" cy="2802"/>
          </a:xfrm>
        </p:grpSpPr>
        <p:pic>
          <p:nvPicPr>
            <p:cNvPr id="152585" name="Picture 9">
              <a:hlinkClick r:id="rId2"/>
            </p:cNvPr>
            <p:cNvPicPr>
              <a:picLocks noChangeAspect="1" noChangeArrowheads="1"/>
            </p:cNvPicPr>
            <p:nvPr/>
          </p:nvPicPr>
          <p:blipFill>
            <a:blip r:embed="rId3"/>
            <a:srcRect l="35664" t="38356" r="37225" b="41939"/>
            <a:stretch>
              <a:fillRect/>
            </a:stretch>
          </p:blipFill>
          <p:spPr bwMode="auto">
            <a:xfrm>
              <a:off x="3414" y="2022"/>
              <a:ext cx="2007" cy="1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52586" name="Picture 10" descr="http://www.engr.sjsu.edu/~knapp/HCIRODPR/PR_Figs/regions1.gif">
              <a:hlinkClick r:id="rId2"/>
            </p:cNvPr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3425" y="820"/>
              <a:ext cx="1956" cy="1216"/>
            </a:xfrm>
            <a:prstGeom prst="rect">
              <a:avLst/>
            </a:prstGeom>
            <a:noFill/>
          </p:spPr>
        </p:pic>
      </p:grpSp>
      <p:pic>
        <p:nvPicPr>
          <p:cNvPr id="152587" name="Picture 1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0" r="1870"/>
          <a:stretch/>
        </p:blipFill>
        <p:spPr bwMode="auto">
          <a:xfrm>
            <a:off x="4162425" y="1664813"/>
            <a:ext cx="4676775" cy="4395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Text Box 10"/>
          <p:cNvSpPr txBox="1">
            <a:spLocks noChangeArrowheads="1"/>
          </p:cNvSpPr>
          <p:nvPr/>
        </p:nvSpPr>
        <p:spPr bwMode="auto">
          <a:xfrm>
            <a:off x="227013" y="57150"/>
            <a:ext cx="68580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892034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Decision Surfaces</a:t>
            </a:r>
          </a:p>
        </p:txBody>
      </p:sp>
    </p:spTree>
    <p:extLst>
      <p:ext uri="{BB962C8B-B14F-4D97-AF65-F5344CB8AC3E}">
        <p14:creationId xmlns:p14="http://schemas.microsoft.com/office/powerpoint/2010/main" val="4029713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Text Box 5"/>
          <p:cNvSpPr txBox="1">
            <a:spLocks noChangeArrowheads="1"/>
          </p:cNvSpPr>
          <p:nvPr/>
        </p:nvSpPr>
        <p:spPr bwMode="auto">
          <a:xfrm>
            <a:off x="238126" y="584200"/>
            <a:ext cx="8686799" cy="11387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marL="176213" indent="-176213">
              <a:spcBef>
                <a:spcPts val="0"/>
              </a:spcBef>
              <a:spcAft>
                <a:spcPts val="1200"/>
              </a:spcAft>
              <a:buFontTx/>
              <a:buChar char="•"/>
            </a:pPr>
            <a:r>
              <a:rPr lang="en-US" sz="1800" b="1" dirty="0">
                <a:solidFill>
                  <a:schemeClr val="bg1"/>
                </a:solidFill>
              </a:rPr>
              <a:t>Treat features as a N-tuple (e.g., two-dimensional vector)</a:t>
            </a:r>
          </a:p>
          <a:p>
            <a:pPr marL="176213" indent="-176213">
              <a:spcBef>
                <a:spcPts val="0"/>
              </a:spcBef>
              <a:spcAft>
                <a:spcPts val="1200"/>
              </a:spcAft>
              <a:buFontTx/>
              <a:buChar char="•"/>
            </a:pPr>
            <a:r>
              <a:rPr lang="en-US" sz="1800" b="1" dirty="0">
                <a:solidFill>
                  <a:schemeClr val="bg1"/>
                </a:solidFill>
              </a:rPr>
              <a:t>Create a scatter plot</a:t>
            </a:r>
          </a:p>
          <a:p>
            <a:pPr marL="176213" indent="-176213">
              <a:spcBef>
                <a:spcPts val="0"/>
              </a:spcBef>
              <a:spcAft>
                <a:spcPts val="1200"/>
              </a:spcAft>
              <a:buFontTx/>
              <a:buChar char="•"/>
            </a:pPr>
            <a:r>
              <a:rPr lang="en-US" sz="1800" b="1" dirty="0">
                <a:solidFill>
                  <a:schemeClr val="bg1"/>
                </a:solidFill>
              </a:rPr>
              <a:t>Draw lines (regression) or other surfaces to separate classes</a:t>
            </a:r>
          </a:p>
        </p:txBody>
      </p:sp>
      <p:sp>
        <p:nvSpPr>
          <p:cNvPr id="14340" name="Text Box 6"/>
          <p:cNvSpPr txBox="1">
            <a:spLocks noChangeArrowheads="1"/>
          </p:cNvSpPr>
          <p:nvPr/>
        </p:nvSpPr>
        <p:spPr bwMode="auto">
          <a:xfrm>
            <a:off x="228600" y="57150"/>
            <a:ext cx="868679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 dirty="0">
                <a:solidFill>
                  <a:schemeClr val="accent2"/>
                </a:solidFill>
              </a:rPr>
              <a:t>Can We Exploit Correlation of Features?</a:t>
            </a:r>
          </a:p>
        </p:txBody>
      </p:sp>
      <p:pic>
        <p:nvPicPr>
          <p:cNvPr id="1026" name="Picture 2" descr="1 Formant frequency measurements from Peterson and Barney (1952).">
            <a:extLst>
              <a:ext uri="{FF2B5EF4-FFF2-40B4-BE49-F238E27FC236}">
                <a16:creationId xmlns:a16="http://schemas.microsoft.com/office/drawing/2014/main" id="{C633AD7F-0026-DBD4-D52A-1DDDE264A7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8343" y="1989548"/>
            <a:ext cx="5727313" cy="4393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7679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ext Box 3"/>
          <p:cNvSpPr txBox="1">
            <a:spLocks noChangeArrowheads="1"/>
          </p:cNvSpPr>
          <p:nvPr/>
        </p:nvSpPr>
        <p:spPr bwMode="auto">
          <a:xfrm>
            <a:off x="227013" y="57150"/>
            <a:ext cx="68580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 dirty="0">
                <a:solidFill>
                  <a:schemeClr val="accent2"/>
                </a:solidFill>
              </a:rPr>
              <a:t>Summary</a:t>
            </a:r>
          </a:p>
        </p:txBody>
      </p:sp>
      <p:sp>
        <p:nvSpPr>
          <p:cNvPr id="21507" name="Text Box 4"/>
          <p:cNvSpPr txBox="1">
            <a:spLocks noChangeArrowheads="1"/>
          </p:cNvSpPr>
          <p:nvPr/>
        </p:nvSpPr>
        <p:spPr bwMode="auto">
          <a:xfrm>
            <a:off x="231775" y="682625"/>
            <a:ext cx="8688388" cy="4370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marL="171450" indent="-171450">
              <a:spcBef>
                <a:spcPts val="0"/>
              </a:spcBef>
              <a:spcAft>
                <a:spcPts val="1200"/>
              </a:spcAft>
              <a:buFontTx/>
              <a:buChar char="•"/>
            </a:pPr>
            <a:r>
              <a:rPr lang="en-US" sz="1800" b="1" dirty="0">
                <a:solidFill>
                  <a:schemeClr val="accent1"/>
                </a:solidFill>
              </a:rPr>
              <a:t>Probability Decision Theory: </a:t>
            </a:r>
            <a:r>
              <a:rPr lang="en-US" sz="1800" b="1" dirty="0">
                <a:solidFill>
                  <a:schemeClr val="bg1"/>
                </a:solidFill>
              </a:rPr>
              <a:t>allows us to quantify the tradeoffs between various classification decisions using probability and the costs that accompany these decisions.</a:t>
            </a:r>
          </a:p>
          <a:p>
            <a:pPr marL="171450" indent="-171450">
              <a:spcBef>
                <a:spcPts val="0"/>
              </a:spcBef>
              <a:spcAft>
                <a:spcPts val="1200"/>
              </a:spcAft>
              <a:buFontTx/>
              <a:buChar char="•"/>
            </a:pPr>
            <a:r>
              <a:rPr lang="en-US" sz="1800" b="1" dirty="0">
                <a:solidFill>
                  <a:schemeClr val="accent1"/>
                </a:solidFill>
              </a:rPr>
              <a:t>Prior Probabilities: </a:t>
            </a:r>
            <a:r>
              <a:rPr lang="en-US" sz="1800" b="1" dirty="0">
                <a:solidFill>
                  <a:schemeClr val="bg1"/>
                </a:solidFill>
              </a:rPr>
              <a:t>reflect our knowledge of the problem, which comes from “subject matter expertise.”</a:t>
            </a:r>
          </a:p>
          <a:p>
            <a:pPr marL="171450" indent="-171450">
              <a:spcBef>
                <a:spcPts val="0"/>
              </a:spcBef>
              <a:spcAft>
                <a:spcPts val="1200"/>
              </a:spcAft>
              <a:buFontTx/>
              <a:buChar char="•"/>
            </a:pPr>
            <a:r>
              <a:rPr lang="en-US" sz="1800" b="1" dirty="0">
                <a:solidFill>
                  <a:schemeClr val="accent1"/>
                </a:solidFill>
              </a:rPr>
              <a:t>Likelihoods: </a:t>
            </a:r>
            <a:r>
              <a:rPr lang="en-US" sz="1800" b="1" dirty="0">
                <a:solidFill>
                  <a:schemeClr val="bg1"/>
                </a:solidFill>
              </a:rPr>
              <a:t>A model that assesses the probability a specific feature vector could have occurred from a specific class.</a:t>
            </a:r>
          </a:p>
          <a:p>
            <a:pPr marL="171450" indent="-171450">
              <a:spcBef>
                <a:spcPts val="0"/>
              </a:spcBef>
              <a:spcAft>
                <a:spcPts val="1200"/>
              </a:spcAft>
              <a:buFontTx/>
              <a:buChar char="•"/>
            </a:pPr>
            <a:r>
              <a:rPr lang="en-US" sz="1800" b="1" dirty="0">
                <a:solidFill>
                  <a:schemeClr val="accent1"/>
                </a:solidFill>
              </a:rPr>
              <a:t>Posterior Probabilities: </a:t>
            </a:r>
            <a:r>
              <a:rPr lang="en-US" sz="1800" b="1" dirty="0">
                <a:solidFill>
                  <a:schemeClr val="bg1"/>
                </a:solidFill>
              </a:rPr>
              <a:t>the probability a class occurred given a specific feature vector (converts a measurement to a probability that it came from a specific class).</a:t>
            </a:r>
          </a:p>
          <a:p>
            <a:pPr marL="171450" indent="-171450">
              <a:spcBef>
                <a:spcPts val="0"/>
              </a:spcBef>
              <a:spcAft>
                <a:spcPts val="1200"/>
              </a:spcAft>
              <a:buFontTx/>
              <a:buChar char="•"/>
            </a:pPr>
            <a:r>
              <a:rPr lang="en-US" sz="1800" b="1" dirty="0">
                <a:solidFill>
                  <a:schemeClr val="accent1"/>
                </a:solidFill>
              </a:rPr>
              <a:t>Bayes Rule</a:t>
            </a:r>
            <a:r>
              <a:rPr lang="en-US" sz="1800" b="1" dirty="0">
                <a:solidFill>
                  <a:schemeClr val="bg1"/>
                </a:solidFill>
              </a:rPr>
              <a:t>: factors a posterior into a combination of a likelihood, prior and the evidence. Is this the only appropriate engineering model?</a:t>
            </a:r>
          </a:p>
          <a:p>
            <a:pPr marL="171450" indent="-171450">
              <a:spcBef>
                <a:spcPts val="0"/>
              </a:spcBef>
              <a:spcAft>
                <a:spcPts val="1200"/>
              </a:spcAft>
              <a:buFontTx/>
              <a:buChar char="•"/>
            </a:pPr>
            <a:r>
              <a:rPr lang="en-US" sz="1800" b="1" dirty="0">
                <a:solidFill>
                  <a:schemeClr val="accent1"/>
                </a:solidFill>
              </a:rPr>
              <a:t>Bayes Decision Rule</a:t>
            </a:r>
            <a:r>
              <a:rPr lang="en-US" sz="1800" b="1" dirty="0">
                <a:solidFill>
                  <a:schemeClr val="bg1"/>
                </a:solidFill>
              </a:rPr>
              <a:t>: choose the class that has the highest posterior.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ext Box 3"/>
          <p:cNvSpPr txBox="1">
            <a:spLocks noChangeArrowheads="1"/>
          </p:cNvSpPr>
          <p:nvPr/>
        </p:nvSpPr>
        <p:spPr bwMode="auto">
          <a:xfrm>
            <a:off x="227012" y="57150"/>
            <a:ext cx="868838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892034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Summary</a:t>
            </a:r>
          </a:p>
        </p:txBody>
      </p:sp>
      <p:sp>
        <p:nvSpPr>
          <p:cNvPr id="21507" name="Text Box 4"/>
          <p:cNvSpPr txBox="1">
            <a:spLocks noChangeArrowheads="1"/>
          </p:cNvSpPr>
          <p:nvPr/>
        </p:nvSpPr>
        <p:spPr bwMode="auto">
          <a:xfrm>
            <a:off x="231775" y="682625"/>
            <a:ext cx="8688388" cy="42473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marL="171450" marR="0" lvl="0" indent="-17145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Bayes Decision Rule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: what is its relationship to minimum error?</a:t>
            </a:r>
          </a:p>
          <a:p>
            <a:pPr marL="171450" marR="0" lvl="0" indent="-17145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Decision Criteria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: Several viable choices for decision rules.</a:t>
            </a:r>
          </a:p>
          <a:p>
            <a:pPr marL="171450" marR="0" lvl="0" indent="-17145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Decision Surfaces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: The shape of the decision surface is influenced by the number of categories and the statistics of the data.</a:t>
            </a:r>
          </a:p>
          <a:p>
            <a:pPr marL="171450" marR="0" lvl="0" indent="-17145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Bayes Risk: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what is its relation to performance?</a:t>
            </a:r>
          </a:p>
          <a:p>
            <a:pPr marL="171450" marR="0" lvl="0" indent="-17145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Generalized Risk: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what are some alternate formulations for decision criteria based on risk? What are some applications where these formulations would be appropriate?</a:t>
            </a:r>
          </a:p>
          <a:p>
            <a:pPr marL="171450" marR="0" lvl="0" indent="-17145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Minimum Error Rate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: How do we determine the minimum achievable error rate?</a:t>
            </a:r>
          </a:p>
          <a:p>
            <a:pPr marL="171450" marR="0" lvl="0" indent="-17145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Likelihood Ratio: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a simple decision rule or method for evaluating a classifier over a range of operating conditions. Convenient for two-class problems.</a:t>
            </a:r>
          </a:p>
        </p:txBody>
      </p:sp>
    </p:spTree>
    <p:extLst>
      <p:ext uri="{BB962C8B-B14F-4D97-AF65-F5344CB8AC3E}">
        <p14:creationId xmlns:p14="http://schemas.microsoft.com/office/powerpoint/2010/main" val="905836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49512" name="Rectangle 8"/>
              <p:cNvSpPr>
                <a:spLocks noChangeArrowheads="1"/>
              </p:cNvSpPr>
              <p:nvPr/>
            </p:nvSpPr>
            <p:spPr bwMode="auto">
              <a:xfrm>
                <a:off x="254000" y="616843"/>
                <a:ext cx="8661400" cy="574191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lIns="0" tIns="0" rIns="0" bIns="0"/>
              <a:lstStyle/>
              <a:p>
                <a:pPr marL="228600" marR="0" lvl="0" indent="-22860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1200"/>
                  </a:spcAft>
                  <a:buClrTx/>
                  <a:buSzTx/>
                  <a:buFontTx/>
                  <a:buChar char="•"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Design our classifier to minimize the worst overall risk</a:t>
                </a:r>
                <a:b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</a:b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(avoid catastrophic failures)</a:t>
                </a:r>
              </a:p>
              <a:p>
                <a:pPr marL="228600" marR="0" lvl="0" indent="-22860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600"/>
                  </a:spcAft>
                  <a:buClrTx/>
                  <a:buSzTx/>
                  <a:buFontTx/>
                  <a:buChar char="•"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Factor overall risk into contributions for each region:</a:t>
                </a:r>
                <a:endParaRPr kumimoji="0" lang="en-US" sz="18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  <a:p>
                <a:pPr marL="460375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120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𝑹</m:t>
                      </m:r>
                      <m:r>
                        <a:rPr kumimoji="0" lang="en-US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=</m:t>
                      </m:r>
                      <m:nary>
                        <m:naryPr>
                          <m:limLoc m:val="undOvr"/>
                          <m:ctrlPr>
                            <a:rPr kumimoji="0" lang="en-US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kumimoji="0" lang="en-US" sz="18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18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𝑹</m:t>
                              </m:r>
                            </m:e>
                            <m:sub>
                              <m:r>
                                <a:rPr kumimoji="0" lang="en-US" sz="18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𝟏</m:t>
                              </m:r>
                            </m:sub>
                          </m:sSub>
                        </m:sub>
                        <m:sup/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kumimoji="0" lang="en-US" sz="18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0" lang="en-US" sz="1800" b="1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1800" b="1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𝝀</m:t>
                                  </m:r>
                                </m:e>
                                <m:sub>
                                  <m:r>
                                    <a:rPr kumimoji="0" lang="en-US" sz="1800" b="1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𝟏𝟏</m:t>
                                  </m:r>
                                </m:sub>
                              </m:sSub>
                              <m:r>
                                <a:rPr kumimoji="0" lang="en-US" sz="18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𝑷</m:t>
                              </m:r>
                              <m:d>
                                <m:dPr>
                                  <m:ctrlPr>
                                    <a:rPr kumimoji="0" lang="en-US" sz="1800" b="1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0" lang="en-US" sz="1800" b="1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sz="1800" b="1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  <m:t>𝝎</m:t>
                                      </m:r>
                                    </m:e>
                                    <m:sub>
                                      <m:r>
                                        <a:rPr kumimoji="0" lang="en-US" sz="1800" b="1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  <m:t>𝟏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kumimoji="0" lang="en-US" sz="18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𝒑</m:t>
                              </m:r>
                              <m:d>
                                <m:dPr>
                                  <m:ctrlPr>
                                    <a:rPr kumimoji="0" lang="en-US" sz="1800" b="1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sz="1800" b="1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𝒙</m:t>
                                  </m:r>
                                </m:e>
                                <m:e>
                                  <m:sSub>
                                    <m:sSubPr>
                                      <m:ctrlPr>
                                        <a:rPr kumimoji="0" lang="en-US" sz="1800" b="1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sz="1800" b="1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  <m:t>𝝎</m:t>
                                      </m:r>
                                    </m:e>
                                    <m:sub>
                                      <m:r>
                                        <a:rPr kumimoji="0" lang="en-US" sz="1800" b="1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  <m:t>𝟏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kumimoji="0" lang="en-US" sz="18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kumimoji="0" lang="en-US" sz="1800" b="1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1800" b="1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𝝀</m:t>
                                  </m:r>
                                </m:e>
                                <m:sub>
                                  <m:r>
                                    <a:rPr kumimoji="0" lang="en-US" sz="1800" b="1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𝟏𝟐</m:t>
                                  </m:r>
                                </m:sub>
                              </m:sSub>
                              <m:r>
                                <a:rPr kumimoji="0" lang="en-US" sz="18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𝑷</m:t>
                              </m:r>
                              <m:d>
                                <m:dPr>
                                  <m:ctrlPr>
                                    <a:rPr kumimoji="0" lang="en-US" sz="1800" b="1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0" lang="en-US" sz="1800" b="1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sz="1800" b="1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  <m:t>𝝎</m:t>
                                      </m:r>
                                    </m:e>
                                    <m:sub>
                                      <m:r>
                                        <a:rPr kumimoji="0" lang="en-US" sz="1800" b="1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  <m:t>𝟐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kumimoji="0" lang="en-US" sz="18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𝒑</m:t>
                              </m:r>
                              <m:d>
                                <m:dPr>
                                  <m:ctrlPr>
                                    <a:rPr kumimoji="0" lang="en-US" sz="1800" b="1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sz="1800" b="1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𝒙</m:t>
                                  </m:r>
                                </m:e>
                                <m:e>
                                  <m:sSub>
                                    <m:sSubPr>
                                      <m:ctrlPr>
                                        <a:rPr kumimoji="0" lang="en-US" sz="1800" b="1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sz="1800" b="1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  <m:t>𝝎</m:t>
                                      </m:r>
                                    </m:e>
                                    <m:sub>
                                      <m:r>
                                        <a:rPr kumimoji="0" lang="en-US" sz="1800" b="1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  <m:t>𝟐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  <m:r>
                            <a:rPr kumimoji="0" lang="en-US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ⅆ</m:t>
                          </m:r>
                          <m:r>
                            <a:rPr kumimoji="0" lang="en-US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𝒙</m:t>
                          </m:r>
                        </m:e>
                      </m:nary>
                      <m:r>
                        <a:rPr kumimoji="0" lang="en-US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</m:oMath>
                  </m:oMathPara>
                </a14:m>
                <a:br>
                  <a:rPr kumimoji="0" lang="en-US" sz="1800" b="1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+mn-ea"/>
                    <a:cs typeface="+mn-cs"/>
                  </a:rPr>
                </a:br>
                <a:r>
                  <a:rPr kumimoji="0" lang="en-US" sz="1800" b="1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+mn-ea"/>
                    <a:cs typeface="+mn-cs"/>
                  </a:rPr>
                  <a:t>     </a:t>
                </a:r>
                <a14:m>
                  <m:oMath xmlns:m="http://schemas.openxmlformats.org/officeDocument/2006/math">
                    <m:r>
                      <a:rPr kumimoji="0" lang="en-US" sz="1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+</m:t>
                    </m:r>
                    <m:nary>
                      <m:naryPr>
                        <m:limLoc m:val="undOvr"/>
                        <m:ctrlPr>
                          <a:rPr kumimoji="0" lang="en-US" sz="1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kumimoji="0" lang="en-US" sz="1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𝑹</m:t>
                            </m:r>
                          </m:e>
                          <m:sub>
                            <m:r>
                              <a:rPr kumimoji="0" lang="en-US" sz="18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𝟐</m:t>
                            </m:r>
                          </m:sub>
                        </m:sSub>
                      </m:sub>
                      <m:sup/>
                      <m:e>
                        <m:d>
                          <m:dPr>
                            <m:begChr m:val="["/>
                            <m:endChr m:val="]"/>
                            <m:ctrlPr>
                              <a:rPr kumimoji="0" lang="en-US" sz="1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0" lang="en-US" sz="1800" b="1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US" sz="1800" b="1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𝝀</m:t>
                                </m:r>
                              </m:e>
                              <m:sub>
                                <m:r>
                                  <a:rPr kumimoji="0" lang="en-US" sz="1800" b="1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𝟐</m:t>
                                </m:r>
                                <m:r>
                                  <a:rPr kumimoji="0" lang="en-US" sz="1800" b="1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𝟏</m:t>
                                </m:r>
                              </m:sub>
                            </m:sSub>
                            <m:r>
                              <a:rPr kumimoji="0" lang="en-US" sz="1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𝑷</m:t>
                            </m:r>
                            <m:d>
                              <m:dPr>
                                <m:ctrlPr>
                                  <a:rPr kumimoji="0" lang="en-US" sz="1800" b="1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kumimoji="0" lang="en-US" sz="1800" b="1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800" b="1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+mn-cs"/>
                                      </a:rPr>
                                      <m:t>𝝎</m:t>
                                    </m:r>
                                  </m:e>
                                  <m:sub>
                                    <m:r>
                                      <a:rPr kumimoji="0" lang="en-US" sz="1800" b="1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+mn-cs"/>
                                      </a:rPr>
                                      <m:t>𝟏</m:t>
                                    </m:r>
                                  </m:sub>
                                </m:sSub>
                              </m:e>
                            </m:d>
                            <m:r>
                              <a:rPr kumimoji="0" lang="en-US" sz="1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𝒑</m:t>
                            </m:r>
                            <m:d>
                              <m:dPr>
                                <m:ctrlPr>
                                  <a:rPr kumimoji="0" lang="en-US" sz="1800" b="1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</m:ctrlPr>
                              </m:dPr>
                              <m:e>
                                <m:r>
                                  <a:rPr kumimoji="0" lang="en-US" sz="1800" b="1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𝒙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kumimoji="0" lang="en-US" sz="1800" b="1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800" b="1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+mn-cs"/>
                                      </a:rPr>
                                      <m:t>𝝎</m:t>
                                    </m:r>
                                  </m:e>
                                  <m:sub>
                                    <m:r>
                                      <a:rPr kumimoji="0" lang="en-US" sz="1800" b="1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+mn-cs"/>
                                      </a:rPr>
                                      <m:t>𝟏</m:t>
                                    </m:r>
                                  </m:sub>
                                </m:sSub>
                              </m:e>
                            </m:d>
                            <m:r>
                              <a:rPr kumimoji="0" lang="en-US" sz="1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kumimoji="0" lang="en-US" sz="1800" b="1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US" sz="1800" b="1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𝝀</m:t>
                                </m:r>
                              </m:e>
                              <m:sub>
                                <m:r>
                                  <a:rPr kumimoji="0" lang="en-US" sz="1800" b="1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𝟐</m:t>
                                </m:r>
                                <m:r>
                                  <a:rPr kumimoji="0" lang="en-US" sz="1800" b="1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𝟐</m:t>
                                </m:r>
                              </m:sub>
                            </m:sSub>
                            <m:r>
                              <a:rPr kumimoji="0" lang="en-US" sz="1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𝑷</m:t>
                            </m:r>
                            <m:d>
                              <m:dPr>
                                <m:ctrlPr>
                                  <a:rPr kumimoji="0" lang="en-US" sz="1800" b="1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kumimoji="0" lang="en-US" sz="1800" b="1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800" b="1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+mn-cs"/>
                                      </a:rPr>
                                      <m:t>𝝎</m:t>
                                    </m:r>
                                  </m:e>
                                  <m:sub>
                                    <m:r>
                                      <a:rPr kumimoji="0" lang="en-US" sz="1800" b="1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+mn-cs"/>
                                      </a:rPr>
                                      <m:t>𝟐</m:t>
                                    </m:r>
                                  </m:sub>
                                </m:sSub>
                              </m:e>
                            </m:d>
                            <m:r>
                              <a:rPr kumimoji="0" lang="en-US" sz="1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𝒑</m:t>
                            </m:r>
                            <m:d>
                              <m:dPr>
                                <m:ctrlPr>
                                  <a:rPr kumimoji="0" lang="en-US" sz="1800" b="1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</m:ctrlPr>
                              </m:dPr>
                              <m:e>
                                <m:r>
                                  <a:rPr kumimoji="0" lang="en-US" sz="1800" b="1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𝒙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kumimoji="0" lang="en-US" sz="1800" b="1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800" b="1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+mn-cs"/>
                                      </a:rPr>
                                      <m:t>𝝎</m:t>
                                    </m:r>
                                  </m:e>
                                  <m:sub>
                                    <m:r>
                                      <a:rPr kumimoji="0" lang="en-US" sz="1800" b="1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+mn-cs"/>
                                      </a:rPr>
                                      <m:t>𝟐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  <m:r>
                          <a:rPr kumimoji="0" lang="en-US" sz="1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ⅆ</m:t>
                        </m:r>
                        <m:r>
                          <a:rPr kumimoji="0" lang="en-US" sz="1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𝒙</m:t>
                        </m:r>
                      </m:e>
                    </m:nary>
                  </m:oMath>
                </a14:m>
                <a:endPara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  <a:p>
                <a:pPr marL="228600" marR="0" lvl="0" indent="-22860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600"/>
                  </a:spcAft>
                  <a:buClrTx/>
                  <a:buSzTx/>
                  <a:buFontTx/>
                  <a:buChar char="•"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Using a simplified notation (Van Trees, 1968):</a:t>
                </a:r>
              </a:p>
              <a:p>
                <a:pPr marL="460375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𝑷</m:t>
                        </m:r>
                      </m:e>
                      <m:sub>
                        <m:r>
                          <a:rPr kumimoji="0" lang="en-US" sz="1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𝟏</m:t>
                        </m:r>
                      </m:sub>
                    </m:sSub>
                    <m:r>
                      <a:rPr kumimoji="0" lang="en-US" sz="1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</m:oMath>
                </a14:m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Cambria Math" panose="02040503050406030204" pitchFamily="18" charset="0"/>
                    <a:cs typeface="+mn-cs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sz="18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𝑷</m:t>
                    </m:r>
                    <m:d>
                      <m:dPr>
                        <m:ctrlPr>
                          <a:rPr kumimoji="0" lang="en-US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0" lang="en-US" sz="1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𝝎</m:t>
                            </m:r>
                          </m:e>
                          <m:sub>
                            <m:r>
                              <a:rPr kumimoji="0" lang="en-US" sz="1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𝟏</m:t>
                            </m:r>
                          </m:sub>
                        </m:sSub>
                      </m:e>
                    </m:d>
                  </m:oMath>
                </a14:m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𝑷</m:t>
                        </m:r>
                      </m:e>
                      <m:sub>
                        <m:r>
                          <a:rPr kumimoji="0" lang="en-US" sz="1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𝟐</m:t>
                        </m:r>
                      </m:sub>
                    </m:sSub>
                    <m:r>
                      <a:rPr kumimoji="0" lang="en-US" sz="18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</m:oMath>
                </a14:m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Cambria Math" panose="02040503050406030204" pitchFamily="18" charset="0"/>
                    <a:cs typeface="+mn-cs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sz="18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𝑷</m:t>
                    </m:r>
                    <m:d>
                      <m:dPr>
                        <m:ctrlPr>
                          <a:rPr kumimoji="0" lang="en-US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0" lang="en-US" sz="1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𝝎</m:t>
                            </m:r>
                          </m:e>
                          <m:sub>
                            <m:r>
                              <a:rPr kumimoji="0" lang="en-US" sz="18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𝟐</m:t>
                            </m:r>
                          </m:sub>
                        </m:sSub>
                      </m:e>
                    </m:d>
                  </m:oMath>
                </a14:m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;</a:t>
                </a:r>
              </a:p>
              <a:p>
                <a:pPr marL="460375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𝑰</m:t>
                        </m:r>
                      </m:e>
                      <m:sub>
                        <m:r>
                          <a:rPr kumimoji="0" lang="en-US" sz="1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𝟏𝟏</m:t>
                        </m:r>
                      </m:sub>
                    </m:sSub>
                    <m:r>
                      <a:rPr kumimoji="0" lang="en-US" sz="1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</m:oMath>
                </a14:m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limLoc m:val="undOvr"/>
                        <m:ctrlPr>
                          <a:rPr kumimoji="0" lang="en-US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kumimoji="0" lang="en-US" sz="1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𝑹</m:t>
                            </m:r>
                          </m:e>
                          <m:sub>
                            <m:r>
                              <a:rPr kumimoji="0" lang="en-US" sz="1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𝟏</m:t>
                            </m:r>
                          </m:sub>
                        </m:sSub>
                      </m:sub>
                      <m:sup/>
                      <m:e>
                        <m:r>
                          <a:rPr kumimoji="0" lang="en-US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𝒑</m:t>
                        </m:r>
                        <m:d>
                          <m:dPr>
                            <m:ctrlPr>
                              <a:rPr kumimoji="0" lang="en-US" sz="1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</m:ctrlPr>
                          </m:dPr>
                          <m:e>
                            <m:r>
                              <a:rPr kumimoji="0" lang="en-US" sz="1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𝒙</m:t>
                            </m:r>
                          </m:e>
                          <m:e>
                            <m:sSub>
                              <m:sSubPr>
                                <m:ctrlPr>
                                  <a:rPr kumimoji="0" lang="en-US" sz="1800" b="1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US" sz="1800" b="1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𝝎</m:t>
                                </m:r>
                              </m:e>
                              <m:sub>
                                <m:r>
                                  <a:rPr kumimoji="0" lang="en-US" sz="1800" b="1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𝟏</m:t>
                                </m:r>
                              </m:sub>
                            </m:sSub>
                          </m:e>
                        </m:d>
                        <m:r>
                          <a:rPr kumimoji="0" lang="en-US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ⅆ</m:t>
                        </m:r>
                        <m:r>
                          <a:rPr kumimoji="0" lang="en-US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𝒙</m:t>
                        </m:r>
                      </m:e>
                    </m:nary>
                  </m:oMath>
                </a14:m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𝑰</m:t>
                        </m:r>
                      </m:e>
                      <m:sub>
                        <m:r>
                          <a:rPr kumimoji="0" lang="en-US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𝟏</m:t>
                        </m:r>
                        <m:r>
                          <a:rPr kumimoji="0" lang="en-US" sz="1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𝟐</m:t>
                        </m:r>
                      </m:sub>
                    </m:sSub>
                    <m:r>
                      <a:rPr kumimoji="0" lang="en-US" sz="18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</m:oMath>
                </a14:m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limLoc m:val="undOvr"/>
                        <m:ctrlPr>
                          <a:rPr kumimoji="0" lang="en-US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kumimoji="0" lang="en-US" sz="1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𝑹</m:t>
                            </m:r>
                          </m:e>
                          <m:sub>
                            <m:r>
                              <a:rPr kumimoji="0" lang="en-US" sz="1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𝟏</m:t>
                            </m:r>
                          </m:sub>
                        </m:sSub>
                      </m:sub>
                      <m:sup/>
                      <m:e>
                        <m:r>
                          <a:rPr kumimoji="0" lang="en-US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𝒑</m:t>
                        </m:r>
                        <m:d>
                          <m:dPr>
                            <m:ctrlPr>
                              <a:rPr kumimoji="0" lang="en-US" sz="1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</m:ctrlPr>
                          </m:dPr>
                          <m:e>
                            <m:r>
                              <a:rPr kumimoji="0" lang="en-US" sz="1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𝒙</m:t>
                            </m:r>
                          </m:e>
                          <m:e>
                            <m:sSub>
                              <m:sSubPr>
                                <m:ctrlPr>
                                  <a:rPr kumimoji="0" lang="en-US" sz="1800" b="1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US" sz="1800" b="1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𝝎</m:t>
                                </m:r>
                              </m:e>
                              <m:sub>
                                <m:r>
                                  <a:rPr kumimoji="0" lang="en-US" sz="1800" b="1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𝟐</m:t>
                                </m:r>
                              </m:sub>
                            </m:sSub>
                          </m:e>
                        </m:d>
                        <m:r>
                          <a:rPr kumimoji="0" lang="en-US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ⅆ</m:t>
                        </m:r>
                        <m:r>
                          <a:rPr kumimoji="0" lang="en-US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𝒙</m:t>
                        </m:r>
                      </m:e>
                    </m:nary>
                  </m:oMath>
                </a14:m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;</a:t>
                </a:r>
              </a:p>
              <a:p>
                <a:pPr marL="460375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𝑰</m:t>
                        </m:r>
                      </m:e>
                      <m:sub>
                        <m:r>
                          <a:rPr kumimoji="0" lang="en-US" sz="1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𝟐𝟏</m:t>
                        </m:r>
                      </m:sub>
                    </m:sSub>
                    <m:r>
                      <a:rPr kumimoji="0" lang="en-US" sz="18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</m:oMath>
                </a14:m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limLoc m:val="undOvr"/>
                        <m:ctrlPr>
                          <a:rPr kumimoji="0" lang="en-US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kumimoji="0" lang="en-US" sz="1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𝑹</m:t>
                            </m:r>
                          </m:e>
                          <m:sub>
                            <m:r>
                              <a:rPr kumimoji="0" lang="en-US" sz="18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𝟐</m:t>
                            </m:r>
                          </m:sub>
                        </m:sSub>
                      </m:sub>
                      <m:sup/>
                      <m:e>
                        <m:r>
                          <a:rPr kumimoji="0" lang="en-US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𝒑</m:t>
                        </m:r>
                        <m:d>
                          <m:dPr>
                            <m:ctrlPr>
                              <a:rPr kumimoji="0" lang="en-US" sz="1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</m:ctrlPr>
                          </m:dPr>
                          <m:e>
                            <m:r>
                              <a:rPr kumimoji="0" lang="en-US" sz="1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𝒙</m:t>
                            </m:r>
                          </m:e>
                          <m:e>
                            <m:sSub>
                              <m:sSubPr>
                                <m:ctrlPr>
                                  <a:rPr kumimoji="0" lang="en-US" sz="1800" b="1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US" sz="1800" b="1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𝝎</m:t>
                                </m:r>
                              </m:e>
                              <m:sub>
                                <m:r>
                                  <a:rPr kumimoji="0" lang="en-US" sz="1800" b="1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𝟏</m:t>
                                </m:r>
                              </m:sub>
                            </m:sSub>
                          </m:e>
                        </m:d>
                        <m:r>
                          <a:rPr kumimoji="0" lang="en-US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ⅆ</m:t>
                        </m:r>
                        <m:r>
                          <a:rPr kumimoji="0" lang="en-US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𝒙</m:t>
                        </m:r>
                      </m:e>
                    </m:nary>
                  </m:oMath>
                </a14:m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𝑰</m:t>
                        </m:r>
                      </m:e>
                      <m:sub>
                        <m:r>
                          <a:rPr kumimoji="0" lang="en-US" sz="1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𝟐𝟐</m:t>
                        </m:r>
                      </m:sub>
                    </m:sSub>
                    <m:r>
                      <a:rPr kumimoji="0" lang="en-US" sz="18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</m:oMath>
                </a14:m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limLoc m:val="undOvr"/>
                        <m:ctrlPr>
                          <a:rPr kumimoji="0" lang="en-US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kumimoji="0" lang="en-US" sz="1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𝑹</m:t>
                            </m:r>
                          </m:e>
                          <m:sub>
                            <m:r>
                              <a:rPr kumimoji="0" lang="en-US" sz="18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𝟐</m:t>
                            </m:r>
                          </m:sub>
                        </m:sSub>
                      </m:sub>
                      <m:sup/>
                      <m:e>
                        <m:r>
                          <a:rPr kumimoji="0" lang="en-US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𝒑</m:t>
                        </m:r>
                        <m:d>
                          <m:dPr>
                            <m:ctrlPr>
                              <a:rPr kumimoji="0" lang="en-US" sz="1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</m:ctrlPr>
                          </m:dPr>
                          <m:e>
                            <m:r>
                              <a:rPr kumimoji="0" lang="en-US" sz="1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𝒙</m:t>
                            </m:r>
                          </m:e>
                          <m:e>
                            <m:sSub>
                              <m:sSubPr>
                                <m:ctrlPr>
                                  <a:rPr kumimoji="0" lang="en-US" sz="1800" b="1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US" sz="1800" b="1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𝝎</m:t>
                                </m:r>
                              </m:e>
                              <m:sub>
                                <m:r>
                                  <a:rPr kumimoji="0" lang="en-US" sz="1800" b="1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𝟐</m:t>
                                </m:r>
                              </m:sub>
                            </m:sSub>
                          </m:e>
                        </m:d>
                        <m:r>
                          <a:rPr kumimoji="0" lang="en-US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ⅆ</m:t>
                        </m:r>
                        <m:r>
                          <a:rPr kumimoji="0" lang="en-US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𝒙</m:t>
                        </m:r>
                      </m:e>
                    </m:nary>
                  </m:oMath>
                </a14:m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; </a:t>
                </a:r>
              </a:p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  <a:p>
                <a:pPr marL="460375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250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49512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4000" y="616843"/>
                <a:ext cx="8661400" cy="5741915"/>
              </a:xfrm>
              <a:prstGeom prst="rect">
                <a:avLst/>
              </a:prstGeom>
              <a:blipFill>
                <a:blip r:embed="rId2"/>
                <a:stretch>
                  <a:fillRect l="-1611" t="-1325"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9514" name="Rectangle 10"/>
          <p:cNvSpPr>
            <a:spLocks noChangeArrowheads="1"/>
          </p:cNvSpPr>
          <p:nvPr/>
        </p:nvSpPr>
        <p:spPr bwMode="auto">
          <a:xfrm>
            <a:off x="254000" y="2918222"/>
            <a:ext cx="8645525" cy="411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marL="228600" marR="0" lvl="0" indent="-2286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25000"/>
              </a:spcAft>
              <a:buClrTx/>
              <a:buSzTx/>
              <a:buFontTx/>
              <a:buChar char="•"/>
              <a:tabLst/>
              <a:defRPr/>
            </a:pPr>
            <a:endParaRPr kumimoji="0" lang="en-US" sz="1800" b="1" i="0" u="none" strike="noStrike" kern="1200" cap="none" spc="0" normalizeH="0" baseline="-2500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8" name="Text Box 10"/>
          <p:cNvSpPr txBox="1">
            <a:spLocks noChangeArrowheads="1"/>
          </p:cNvSpPr>
          <p:nvPr/>
        </p:nvSpPr>
        <p:spPr bwMode="auto">
          <a:xfrm>
            <a:off x="227013" y="57150"/>
            <a:ext cx="68580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892034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Minimax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892034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Criterion</a:t>
            </a:r>
          </a:p>
        </p:txBody>
      </p:sp>
    </p:spTree>
    <p:extLst>
      <p:ext uri="{BB962C8B-B14F-4D97-AF65-F5344CB8AC3E}">
        <p14:creationId xmlns:p14="http://schemas.microsoft.com/office/powerpoint/2010/main" val="220057015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57702" name="Rectangle 6"/>
              <p:cNvSpPr>
                <a:spLocks noChangeArrowheads="1"/>
              </p:cNvSpPr>
              <p:nvPr/>
            </p:nvSpPr>
            <p:spPr bwMode="auto">
              <a:xfrm>
                <a:off x="244475" y="701249"/>
                <a:ext cx="8670925" cy="556143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lIns="0" tIns="0" rIns="0" bIns="0"/>
              <a:lstStyle/>
              <a:p>
                <a:pPr marL="176213" marR="0" lvl="0" indent="-176213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600"/>
                  </a:spcAft>
                  <a:buClrTx/>
                  <a:buSzTx/>
                  <a:buFontTx/>
                  <a:buChar char="•"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We can rewrite the risk:</a:t>
                </a:r>
              </a:p>
              <a:p>
                <a:pPr marL="460375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120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𝑹</m:t>
                      </m:r>
                      <m:r>
                        <a:rPr kumimoji="0" lang="en-US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kumimoji="0" lang="en-US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𝑷</m:t>
                          </m:r>
                        </m:e>
                        <m:sub>
                          <m:r>
                            <a:rPr kumimoji="0" lang="en-US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𝟏</m:t>
                          </m:r>
                        </m:sub>
                      </m:sSub>
                      <m:sSub>
                        <m:sSubPr>
                          <m:ctrlPr>
                            <a:rPr kumimoji="0" lang="en-US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𝝀</m:t>
                          </m:r>
                        </m:e>
                        <m:sub>
                          <m:r>
                            <a:rPr kumimoji="0" lang="en-US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𝟏𝟏</m:t>
                          </m:r>
                        </m:sub>
                      </m:sSub>
                      <m:sSub>
                        <m:sSubPr>
                          <m:ctrlPr>
                            <a:rPr kumimoji="0" lang="en-US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𝑰</m:t>
                          </m:r>
                        </m:e>
                        <m:sub>
                          <m:r>
                            <a:rPr kumimoji="0" lang="en-US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𝟏𝟏</m:t>
                          </m:r>
                        </m:sub>
                      </m:sSub>
                      <m:r>
                        <a:rPr kumimoji="0" lang="en-US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sSub>
                        <m:sSubPr>
                          <m:ctrlPr>
                            <a:rPr kumimoji="0" lang="en-US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𝑷</m:t>
                          </m:r>
                        </m:e>
                        <m:sub>
                          <m:r>
                            <a:rPr kumimoji="0" lang="en-US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𝟐</m:t>
                          </m:r>
                        </m:sub>
                      </m:sSub>
                      <m:sSub>
                        <m:sSubPr>
                          <m:ctrlPr>
                            <a:rPr kumimoji="0" lang="en-US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𝝀</m:t>
                          </m:r>
                        </m:e>
                        <m:sub>
                          <m:r>
                            <a:rPr kumimoji="0" lang="en-US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𝟏</m:t>
                          </m:r>
                          <m:r>
                            <a:rPr kumimoji="0" lang="en-US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𝟐</m:t>
                          </m:r>
                        </m:sub>
                      </m:sSub>
                      <m:sSub>
                        <m:sSubPr>
                          <m:ctrlPr>
                            <a:rPr kumimoji="0" lang="en-US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𝑰</m:t>
                          </m:r>
                        </m:e>
                        <m:sub>
                          <m:r>
                            <a:rPr kumimoji="0" lang="en-US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𝟏𝟐</m:t>
                          </m:r>
                        </m:sub>
                      </m:sSub>
                      <m:r>
                        <a:rPr kumimoji="0" lang="en-US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sSub>
                        <m:sSubPr>
                          <m:ctrlPr>
                            <a:rPr kumimoji="0" lang="en-US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𝑷</m:t>
                          </m:r>
                        </m:e>
                        <m:sub>
                          <m:r>
                            <a:rPr kumimoji="0" lang="en-US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𝟏</m:t>
                          </m:r>
                        </m:sub>
                      </m:sSub>
                      <m:sSub>
                        <m:sSubPr>
                          <m:ctrlPr>
                            <a:rPr kumimoji="0" lang="en-US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𝝀</m:t>
                          </m:r>
                        </m:e>
                        <m:sub>
                          <m:r>
                            <a:rPr kumimoji="0" lang="en-US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𝟐</m:t>
                          </m:r>
                          <m:r>
                            <a:rPr kumimoji="0" lang="en-US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𝟏</m:t>
                          </m:r>
                        </m:sub>
                      </m:sSub>
                      <m:sSub>
                        <m:sSubPr>
                          <m:ctrlPr>
                            <a:rPr kumimoji="0" lang="en-US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𝑰</m:t>
                          </m:r>
                        </m:e>
                        <m:sub>
                          <m:r>
                            <a:rPr kumimoji="0" lang="en-US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𝟐𝟏</m:t>
                          </m:r>
                        </m:sub>
                      </m:sSub>
                      <m:r>
                        <a:rPr kumimoji="0" lang="en-US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sSub>
                        <m:sSubPr>
                          <m:ctrlPr>
                            <a:rPr kumimoji="0" lang="en-US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𝑷</m:t>
                          </m:r>
                        </m:e>
                        <m:sub>
                          <m:r>
                            <a:rPr kumimoji="0" lang="en-US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𝟐</m:t>
                          </m:r>
                        </m:sub>
                      </m:sSub>
                      <m:sSub>
                        <m:sSubPr>
                          <m:ctrlPr>
                            <a:rPr kumimoji="0" lang="en-US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𝝀</m:t>
                          </m:r>
                        </m:e>
                        <m:sub>
                          <m:r>
                            <a:rPr kumimoji="0" lang="en-US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𝟐𝟐</m:t>
                          </m:r>
                        </m:sub>
                      </m:sSub>
                      <m:sSub>
                        <m:sSubPr>
                          <m:ctrlPr>
                            <a:rPr kumimoji="0" lang="en-US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𝑰</m:t>
                          </m:r>
                        </m:e>
                        <m:sub>
                          <m:r>
                            <a:rPr kumimoji="0" lang="en-US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𝟐𝟐</m:t>
                          </m:r>
                        </m:sub>
                      </m:sSub>
                    </m:oMath>
                  </m:oMathPara>
                </a14:m>
                <a:endPara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  <a:p>
                <a:pPr marL="176213" marR="0" lvl="0" indent="-176213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600"/>
                  </a:spcAft>
                  <a:buClrTx/>
                  <a:buSzTx/>
                  <a:buFontTx/>
                  <a:buChar char="•"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Note that </a:t>
                </a:r>
                <a14:m>
                  <m:oMath xmlns:m="http://schemas.openxmlformats.org/officeDocument/2006/math">
                    <m:r>
                      <a:rPr kumimoji="0" lang="en-US" sz="18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𝑰</m:t>
                    </m:r>
                    <m:r>
                      <a:rPr kumimoji="0" lang="en-US" sz="1800" b="1" i="1" u="none" strike="noStrike" kern="1200" cap="none" spc="0" normalizeH="0" baseline="-2500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𝟏𝟏</m:t>
                    </m:r>
                    <m:r>
                      <a:rPr kumimoji="0" lang="en-US" sz="1800" b="1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r>
                      <a:rPr kumimoji="0" lang="en-US" sz="1800" b="1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𝟏</m:t>
                    </m:r>
                    <m:r>
                      <a:rPr kumimoji="0" lang="en-US" sz="1800" b="1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−</m:t>
                    </m:r>
                    <m:r>
                      <a:rPr kumimoji="0" lang="en-US" sz="1800" b="1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𝑰</m:t>
                    </m:r>
                    <m:r>
                      <a:rPr kumimoji="0" lang="en-US" sz="1800" b="1" i="1" u="none" strike="noStrike" kern="1200" cap="none" spc="0" normalizeH="0" baseline="-2500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𝟐𝟏</m:t>
                    </m:r>
                  </m:oMath>
                </a14:m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 and </a:t>
                </a:r>
                <a14:m>
                  <m:oMath xmlns:m="http://schemas.openxmlformats.org/officeDocument/2006/math">
                    <m:r>
                      <a:rPr kumimoji="0" lang="en-US" sz="18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𝑰</m:t>
                    </m:r>
                    <m:r>
                      <a:rPr kumimoji="0" lang="en-US" sz="1800" b="1" i="1" u="none" strike="noStrike" kern="1200" cap="none" spc="0" normalizeH="0" baseline="-2500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𝟐𝟐</m:t>
                    </m:r>
                    <m:r>
                      <a:rPr kumimoji="0" lang="en-US" sz="1800" b="1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r>
                      <a:rPr kumimoji="0" lang="en-US" sz="1800" b="1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𝟏</m:t>
                    </m:r>
                    <m:r>
                      <a:rPr kumimoji="0" lang="en-US" sz="1800" b="1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−</m:t>
                    </m:r>
                    <m:r>
                      <a:rPr kumimoji="0" lang="en-US" sz="1800" b="1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𝑰</m:t>
                    </m:r>
                    <m:r>
                      <a:rPr kumimoji="0" lang="en-US" sz="1800" b="1" i="1" u="none" strike="noStrike" kern="1200" cap="none" spc="0" normalizeH="0" baseline="-2500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𝟏𝟐</m:t>
                    </m:r>
                  </m:oMath>
                </a14:m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:</a:t>
                </a:r>
              </a:p>
              <a:p>
                <a:pPr marL="460375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120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sz="18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𝑹</m:t>
                      </m:r>
                      <m:r>
                        <a:rPr kumimoji="0" lang="en-US" sz="18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kumimoji="0" lang="en-US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𝑷</m:t>
                          </m:r>
                        </m:e>
                        <m:sub>
                          <m:r>
                            <a:rPr kumimoji="0" lang="en-US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𝟏</m:t>
                          </m:r>
                        </m:sub>
                      </m:sSub>
                      <m:sSub>
                        <m:sSubPr>
                          <m:ctrlPr>
                            <a:rPr kumimoji="0" lang="en-US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𝝀</m:t>
                          </m:r>
                        </m:e>
                        <m:sub>
                          <m:r>
                            <a:rPr kumimoji="0" lang="en-US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𝟏𝟏</m:t>
                          </m:r>
                        </m:sub>
                      </m:sSub>
                      <m:d>
                        <m:dPr>
                          <m:ctrlPr>
                            <a:rPr kumimoji="0" lang="en-US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𝟏</m:t>
                          </m:r>
                          <m:r>
                            <a:rPr kumimoji="0" lang="en-US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</m:t>
                          </m:r>
                          <m:sSub>
                            <m:sSubPr>
                              <m:ctrlPr>
                                <a:rPr kumimoji="0" lang="en-US" sz="18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18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𝑰</m:t>
                              </m:r>
                            </m:e>
                            <m:sub>
                              <m:r>
                                <a:rPr kumimoji="0" lang="en-US" sz="18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𝟐𝟏</m:t>
                              </m:r>
                            </m:sub>
                          </m:sSub>
                        </m:e>
                      </m:d>
                      <m:r>
                        <a:rPr kumimoji="0" lang="en-US" sz="18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sSub>
                        <m:sSubPr>
                          <m:ctrlPr>
                            <a:rPr kumimoji="0" lang="en-US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𝑷</m:t>
                          </m:r>
                        </m:e>
                        <m:sub>
                          <m:r>
                            <a:rPr kumimoji="0" lang="en-US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𝟐</m:t>
                          </m:r>
                        </m:sub>
                      </m:sSub>
                      <m:sSub>
                        <m:sSubPr>
                          <m:ctrlPr>
                            <a:rPr kumimoji="0" lang="en-US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𝝀</m:t>
                          </m:r>
                        </m:e>
                        <m:sub>
                          <m:r>
                            <a:rPr kumimoji="0" lang="en-US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𝟏𝟐</m:t>
                          </m:r>
                        </m:sub>
                      </m:sSub>
                      <m:sSub>
                        <m:sSubPr>
                          <m:ctrlPr>
                            <a:rPr kumimoji="0" lang="en-US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𝑰</m:t>
                          </m:r>
                        </m:e>
                        <m:sub>
                          <m:r>
                            <a:rPr kumimoji="0" lang="en-US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𝟏𝟐</m:t>
                          </m:r>
                        </m:sub>
                      </m:sSub>
                      <m:r>
                        <a:rPr kumimoji="0" lang="en-US" sz="18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sSub>
                        <m:sSubPr>
                          <m:ctrlPr>
                            <a:rPr kumimoji="0" lang="en-US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𝑷</m:t>
                          </m:r>
                        </m:e>
                        <m:sub>
                          <m:r>
                            <a:rPr kumimoji="0" lang="en-US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𝟏</m:t>
                          </m:r>
                        </m:sub>
                      </m:sSub>
                      <m:sSub>
                        <m:sSubPr>
                          <m:ctrlPr>
                            <a:rPr kumimoji="0" lang="en-US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𝝀</m:t>
                          </m:r>
                        </m:e>
                        <m:sub>
                          <m:r>
                            <a:rPr kumimoji="0" lang="en-US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𝟐</m:t>
                          </m:r>
                          <m:r>
                            <a:rPr kumimoji="0" lang="en-US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𝟏</m:t>
                          </m:r>
                        </m:sub>
                      </m:sSub>
                      <m:sSub>
                        <m:sSubPr>
                          <m:ctrlPr>
                            <a:rPr kumimoji="0" lang="en-US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𝑰</m:t>
                          </m:r>
                        </m:e>
                        <m:sub>
                          <m:r>
                            <a:rPr kumimoji="0" lang="en-US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𝟐𝟏</m:t>
                          </m:r>
                        </m:sub>
                      </m:sSub>
                      <m:r>
                        <a:rPr kumimoji="0" lang="en-US" sz="18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sSub>
                        <m:sSubPr>
                          <m:ctrlPr>
                            <a:rPr kumimoji="0" lang="en-US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𝑷</m:t>
                          </m:r>
                        </m:e>
                        <m:sub>
                          <m:r>
                            <a:rPr kumimoji="0" lang="en-US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𝟐</m:t>
                          </m:r>
                        </m:sub>
                      </m:sSub>
                      <m:sSub>
                        <m:sSubPr>
                          <m:ctrlPr>
                            <a:rPr kumimoji="0" lang="en-US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𝝀</m:t>
                          </m:r>
                        </m:e>
                        <m:sub>
                          <m:r>
                            <a:rPr kumimoji="0" lang="en-US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𝟐𝟐</m:t>
                          </m:r>
                        </m:sub>
                      </m:sSub>
                      <m:d>
                        <m:dPr>
                          <m:ctrlPr>
                            <a:rPr kumimoji="0" lang="en-US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𝟏</m:t>
                          </m:r>
                          <m:r>
                            <a:rPr kumimoji="0" lang="en-US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</m:t>
                          </m:r>
                          <m:sSub>
                            <m:sSubPr>
                              <m:ctrlPr>
                                <a:rPr kumimoji="0" lang="en-US" sz="18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18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𝑰</m:t>
                              </m:r>
                            </m:e>
                            <m:sub>
                              <m:r>
                                <a:rPr kumimoji="0" lang="en-US" sz="18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𝟐𝟏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0" lang="en-US" sz="18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  <a:p>
                <a:pPr marL="17780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12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We make this substitution because we want the risk in terms of error probabilities and priors.</a:t>
                </a:r>
              </a:p>
              <a:p>
                <a:pPr marL="176213" marR="0" lvl="0" indent="-176213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600"/>
                  </a:spcAft>
                  <a:buClrTx/>
                  <a:buSzTx/>
                  <a:buFontTx/>
                  <a:buChar char="•"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Multiply out, add and subtract </a:t>
                </a:r>
                <a14:m>
                  <m:oMath xmlns:m="http://schemas.openxmlformats.org/officeDocument/2006/math">
                    <m:r>
                      <a:rPr kumimoji="0" lang="en-US" sz="18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𝑷</m:t>
                    </m:r>
                    <m:r>
                      <a:rPr kumimoji="0" lang="en-US" sz="1800" b="1" i="1" u="none" strike="noStrike" kern="1200" cap="none" spc="0" normalizeH="0" baseline="-2500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𝟏</m:t>
                    </m:r>
                    <m:r>
                      <a:rPr kumimoji="0" lang="en-US" sz="1800" b="1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Symbol" pitchFamily="18" charset="2"/>
                      </a:rPr>
                      <m:t>𝝀</m:t>
                    </m:r>
                    <m:r>
                      <a:rPr kumimoji="0" lang="en-US" sz="1800" b="1" i="1" u="none" strike="noStrike" kern="1200" cap="none" spc="0" normalizeH="0" baseline="-2500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Symbol" pitchFamily="18" charset="2"/>
                      </a:rPr>
                      <m:t>𝟐𝟏</m:t>
                    </m:r>
                  </m:oMath>
                </a14:m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, and rearrange:</a:t>
                </a:r>
              </a:p>
              <a:p>
                <a:pPr marL="460375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sz="18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𝑹</m:t>
                      </m:r>
                      <m:r>
                        <a:rPr kumimoji="0" lang="en-US" sz="18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kumimoji="0" lang="en-US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𝑷</m:t>
                          </m:r>
                        </m:e>
                        <m:sub>
                          <m:r>
                            <a:rPr kumimoji="0" lang="en-US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𝟏</m:t>
                          </m:r>
                        </m:sub>
                      </m:sSub>
                      <m:sSub>
                        <m:sSubPr>
                          <m:ctrlPr>
                            <a:rPr kumimoji="0" lang="en-US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𝝀</m:t>
                          </m:r>
                        </m:e>
                        <m:sub>
                          <m:r>
                            <a:rPr kumimoji="0" lang="en-US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𝟐</m:t>
                          </m:r>
                          <m:r>
                            <a:rPr kumimoji="0" lang="en-US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𝟏</m:t>
                          </m:r>
                        </m:sub>
                      </m:sSub>
                      <m:r>
                        <a:rPr kumimoji="0" lang="en-US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sSub>
                        <m:sSubPr>
                          <m:ctrlPr>
                            <a:rPr kumimoji="0" lang="en-US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𝑷</m:t>
                          </m:r>
                        </m:e>
                        <m:sub>
                          <m:r>
                            <a:rPr kumimoji="0" lang="en-US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𝟏</m:t>
                          </m:r>
                        </m:sub>
                      </m:sSub>
                      <m:sSub>
                        <m:sSubPr>
                          <m:ctrlPr>
                            <a:rPr kumimoji="0" lang="en-US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𝝀</m:t>
                          </m:r>
                        </m:e>
                        <m:sub>
                          <m:r>
                            <a:rPr kumimoji="0" lang="en-US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𝟏𝟏</m:t>
                          </m:r>
                        </m:sub>
                      </m:sSub>
                      <m:r>
                        <a:rPr kumimoji="0" lang="en-US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−</m:t>
                      </m:r>
                      <m:sSub>
                        <m:sSubPr>
                          <m:ctrlPr>
                            <a:rPr kumimoji="0" lang="en-US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𝑷</m:t>
                          </m:r>
                        </m:e>
                        <m:sub>
                          <m:r>
                            <a:rPr kumimoji="0" lang="en-US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𝟏</m:t>
                          </m:r>
                        </m:sub>
                      </m:sSub>
                      <m:sSub>
                        <m:sSubPr>
                          <m:ctrlPr>
                            <a:rPr kumimoji="0" lang="en-US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𝝀</m:t>
                          </m:r>
                        </m:e>
                        <m:sub>
                          <m:r>
                            <a:rPr kumimoji="0" lang="en-US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𝟏𝟐</m:t>
                          </m:r>
                        </m:sub>
                      </m:sSub>
                      <m:sSub>
                        <m:sSubPr>
                          <m:ctrlPr>
                            <a:rPr kumimoji="0" lang="en-US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𝑰</m:t>
                          </m:r>
                        </m:e>
                        <m:sub>
                          <m:r>
                            <a:rPr kumimoji="0" lang="en-US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𝟐𝟏</m:t>
                          </m:r>
                        </m:sub>
                      </m:sSub>
                      <m:r>
                        <a:rPr kumimoji="0" lang="en-US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−</m:t>
                      </m:r>
                      <m:sSub>
                        <m:sSubPr>
                          <m:ctrlPr>
                            <a:rPr kumimoji="0" lang="en-US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𝑷</m:t>
                          </m:r>
                        </m:e>
                        <m:sub>
                          <m:r>
                            <a:rPr kumimoji="0" lang="en-US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𝟏</m:t>
                          </m:r>
                        </m:sub>
                      </m:sSub>
                      <m:sSub>
                        <m:sSubPr>
                          <m:ctrlPr>
                            <a:rPr kumimoji="0" lang="en-US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𝝀</m:t>
                          </m:r>
                        </m:e>
                        <m:sub>
                          <m:r>
                            <a:rPr kumimoji="0" lang="en-US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𝟐</m:t>
                          </m:r>
                          <m:r>
                            <a:rPr kumimoji="0" lang="en-US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𝟏</m:t>
                          </m:r>
                        </m:sub>
                      </m:sSub>
                      <m:r>
                        <a:rPr kumimoji="0" lang="en-US" sz="18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sSub>
                        <m:sSubPr>
                          <m:ctrlPr>
                            <a:rPr kumimoji="0" lang="en-US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𝑷</m:t>
                          </m:r>
                        </m:e>
                        <m:sub>
                          <m:r>
                            <a:rPr kumimoji="0" lang="en-US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𝟏</m:t>
                          </m:r>
                        </m:sub>
                      </m:sSub>
                      <m:sSub>
                        <m:sSubPr>
                          <m:ctrlPr>
                            <a:rPr kumimoji="0" lang="en-US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𝝀</m:t>
                          </m:r>
                        </m:e>
                        <m:sub>
                          <m:r>
                            <a:rPr kumimoji="0" lang="en-US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𝟐</m:t>
                          </m:r>
                          <m:r>
                            <a:rPr kumimoji="0" lang="en-US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𝟏</m:t>
                          </m:r>
                        </m:sub>
                      </m:sSub>
                      <m:sSub>
                        <m:sSubPr>
                          <m:ctrlPr>
                            <a:rPr kumimoji="0" lang="en-US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𝑰</m:t>
                          </m:r>
                        </m:e>
                        <m:sub>
                          <m:r>
                            <a:rPr kumimoji="0" lang="en-US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𝟐𝟏</m:t>
                          </m:r>
                        </m:sub>
                      </m:sSub>
                      <m:r>
                        <a:rPr kumimoji="0" lang="en-US" sz="18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sSub>
                        <m:sSubPr>
                          <m:ctrlPr>
                            <a:rPr kumimoji="0" lang="en-US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𝑷</m:t>
                          </m:r>
                        </m:e>
                        <m:sub>
                          <m:r>
                            <a:rPr kumimoji="0" lang="en-US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𝟐</m:t>
                          </m:r>
                        </m:sub>
                      </m:sSub>
                      <m:sSub>
                        <m:sSubPr>
                          <m:ctrlPr>
                            <a:rPr kumimoji="0" lang="en-US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𝝀</m:t>
                          </m:r>
                        </m:e>
                        <m:sub>
                          <m:r>
                            <a:rPr kumimoji="0" lang="en-US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𝟐𝟐</m:t>
                          </m:r>
                        </m:sub>
                      </m:sSub>
                      <m:r>
                        <a:rPr kumimoji="0" lang="en-US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−</m:t>
                      </m:r>
                      <m:sSub>
                        <m:sSubPr>
                          <m:ctrlPr>
                            <a:rPr kumimoji="0" lang="en-US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𝑷</m:t>
                          </m:r>
                        </m:e>
                        <m:sub>
                          <m:r>
                            <a:rPr kumimoji="0" lang="en-US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𝟐</m:t>
                          </m:r>
                        </m:sub>
                      </m:sSub>
                      <m:sSub>
                        <m:sSubPr>
                          <m:ctrlPr>
                            <a:rPr kumimoji="0" lang="en-US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𝝀</m:t>
                          </m:r>
                        </m:e>
                        <m:sub>
                          <m:r>
                            <a:rPr kumimoji="0" lang="en-US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𝟐𝟐</m:t>
                          </m:r>
                        </m:sub>
                      </m:sSub>
                      <m:sSub>
                        <m:sSubPr>
                          <m:ctrlPr>
                            <a:rPr kumimoji="0" lang="en-US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𝑰</m:t>
                          </m:r>
                        </m:e>
                        <m:sub>
                          <m:r>
                            <a:rPr kumimoji="0" lang="en-US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𝟏</m:t>
                          </m:r>
                          <m:r>
                            <a:rPr kumimoji="0" lang="en-US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  <a:p>
                <a:pPr marL="460375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>
                    <a:tab pos="681038" algn="l"/>
                  </a:tabLst>
                  <a:defRPr/>
                </a:pP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	</a:t>
                </a:r>
                <a14:m>
                  <m:oMath xmlns:m="http://schemas.openxmlformats.org/officeDocument/2006/math">
                    <m:r>
                      <a:rPr kumimoji="0" lang="en-US" sz="18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sSub>
                      <m:sSubPr>
                        <m:ctrlPr>
                          <a:rPr kumimoji="0" lang="en-US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𝑷</m:t>
                        </m:r>
                      </m:e>
                      <m:sub>
                        <m:r>
                          <a:rPr kumimoji="0" lang="en-US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𝟏</m:t>
                        </m:r>
                      </m:sub>
                    </m:sSub>
                    <m:sSub>
                      <m:sSubPr>
                        <m:ctrlPr>
                          <a:rPr kumimoji="0" lang="en-US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𝝀</m:t>
                        </m:r>
                      </m:e>
                      <m:sub>
                        <m:r>
                          <a:rPr kumimoji="0" lang="en-US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𝟐</m:t>
                        </m:r>
                        <m:r>
                          <a:rPr kumimoji="0" lang="en-US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𝟏</m:t>
                        </m:r>
                      </m:sub>
                    </m:sSub>
                    <m:r>
                      <a:rPr kumimoji="0" lang="en-US" sz="18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+</m:t>
                    </m:r>
                    <m:sSub>
                      <m:sSubPr>
                        <m:ctrlPr>
                          <a:rPr kumimoji="0" lang="en-US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𝑷</m:t>
                        </m:r>
                      </m:e>
                      <m:sub>
                        <m:r>
                          <a:rPr kumimoji="0" lang="en-US" sz="1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𝟐</m:t>
                        </m:r>
                      </m:sub>
                    </m:sSub>
                    <m:sSub>
                      <m:sSubPr>
                        <m:ctrlPr>
                          <a:rPr kumimoji="0" lang="en-US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𝝀</m:t>
                        </m:r>
                      </m:e>
                      <m:sub>
                        <m:r>
                          <a:rPr kumimoji="0" lang="en-US" sz="1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𝟐𝟐</m:t>
                        </m:r>
                      </m:sub>
                    </m:sSub>
                    <m:r>
                      <a:rPr kumimoji="0" lang="en-US" sz="1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+</m:t>
                    </m:r>
                    <m:sSub>
                      <m:sSubPr>
                        <m:ctrlPr>
                          <a:rPr kumimoji="0" lang="en-US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𝑷</m:t>
                        </m:r>
                      </m:e>
                      <m:sub>
                        <m:r>
                          <a:rPr kumimoji="0" lang="en-US" sz="1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𝟐</m:t>
                        </m:r>
                      </m:sub>
                    </m:sSub>
                    <m:d>
                      <m:dPr>
                        <m:ctrlPr>
                          <a:rPr kumimoji="0" lang="en-US" sz="1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0" lang="en-US" sz="1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𝝀</m:t>
                            </m:r>
                          </m:e>
                          <m:sub>
                            <m:r>
                              <a:rPr kumimoji="0" lang="en-US" sz="1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𝟏𝟐</m:t>
                            </m:r>
                          </m:sub>
                        </m:sSub>
                        <m:r>
                          <a:rPr kumimoji="0" lang="en-US" sz="1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−</m:t>
                        </m:r>
                        <m:sSub>
                          <m:sSubPr>
                            <m:ctrlPr>
                              <a:rPr kumimoji="0" lang="en-US" sz="1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𝝀</m:t>
                            </m:r>
                          </m:e>
                          <m:sub>
                            <m:r>
                              <a:rPr kumimoji="0" lang="en-US" sz="1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𝟐𝟐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kumimoji="0" lang="en-US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𝑰</m:t>
                        </m:r>
                      </m:e>
                      <m:sub>
                        <m:r>
                          <a:rPr kumimoji="0" lang="en-US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𝟏𝟐</m:t>
                        </m:r>
                      </m:sub>
                    </m:sSub>
                    <m:r>
                      <a:rPr kumimoji="0" lang="en-US" sz="1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+</m:t>
                    </m:r>
                  </m:oMath>
                </a14:m>
                <a:br>
                  <a:rPr kumimoji="0" lang="en-US" sz="1800" b="1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+mn-ea"/>
                    <a:cs typeface="+mn-cs"/>
                  </a:rPr>
                </a:br>
                <a:r>
                  <a:rPr kumimoji="0" lang="en-US" sz="1800" b="1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+mn-ea"/>
                    <a:cs typeface="+mn-cs"/>
                  </a:rPr>
                  <a:t>        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kumimoji="0" lang="en-US" sz="1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0" lang="en-US" sz="1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8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−</m:t>
                            </m:r>
                            <m:r>
                              <a:rPr kumimoji="0" lang="en-US" sz="1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𝑷</m:t>
                            </m:r>
                          </m:e>
                          <m:sub>
                            <m:r>
                              <a:rPr kumimoji="0" lang="en-US" sz="1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𝟏</m:t>
                            </m:r>
                          </m:sub>
                        </m:sSub>
                        <m:sSub>
                          <m:sSubPr>
                            <m:ctrlPr>
                              <a:rPr kumimoji="0" lang="en-US" sz="1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𝝀</m:t>
                            </m:r>
                          </m:e>
                          <m:sub>
                            <m:r>
                              <a:rPr kumimoji="0" lang="en-US" sz="1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𝟏𝟏</m:t>
                            </m:r>
                          </m:sub>
                        </m:sSub>
                        <m:sSub>
                          <m:sSubPr>
                            <m:ctrlPr>
                              <a:rPr kumimoji="0" lang="en-US" sz="1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𝑰</m:t>
                            </m:r>
                          </m:e>
                          <m:sub>
                            <m:r>
                              <a:rPr kumimoji="0" lang="en-US" sz="1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𝟐𝟏</m:t>
                            </m:r>
                          </m:sub>
                        </m:sSub>
                        <m:r>
                          <a:rPr kumimoji="0" lang="en-US" sz="1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−</m:t>
                        </m:r>
                        <m:sSub>
                          <m:sSubPr>
                            <m:ctrlPr>
                              <a:rPr kumimoji="0" lang="en-US" sz="1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𝑷</m:t>
                            </m:r>
                          </m:e>
                          <m:sub>
                            <m:r>
                              <a:rPr kumimoji="0" lang="en-US" sz="1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𝟏</m:t>
                            </m:r>
                          </m:sub>
                        </m:sSub>
                        <m:sSub>
                          <m:sSubPr>
                            <m:ctrlPr>
                              <a:rPr kumimoji="0" lang="en-US" sz="1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𝝀</m:t>
                            </m:r>
                          </m:e>
                          <m:sub>
                            <m:r>
                              <a:rPr kumimoji="0" lang="en-US" sz="1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𝟐</m:t>
                            </m:r>
                            <m:r>
                              <a:rPr kumimoji="0" lang="en-US" sz="1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𝟏</m:t>
                            </m:r>
                          </m:sub>
                        </m:sSub>
                        <m:r>
                          <a:rPr kumimoji="0" lang="en-US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+</m:t>
                        </m:r>
                        <m:sSub>
                          <m:sSubPr>
                            <m:ctrlPr>
                              <a:rPr kumimoji="0" lang="en-US" sz="1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𝑷</m:t>
                            </m:r>
                          </m:e>
                          <m:sub>
                            <m:r>
                              <a:rPr kumimoji="0" lang="en-US" sz="1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𝟏</m:t>
                            </m:r>
                          </m:sub>
                        </m:sSub>
                        <m:sSub>
                          <m:sSubPr>
                            <m:ctrlPr>
                              <a:rPr kumimoji="0" lang="en-US" sz="1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𝝀</m:t>
                            </m:r>
                          </m:e>
                          <m:sub>
                            <m:r>
                              <a:rPr kumimoji="0" lang="en-US" sz="1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𝟐</m:t>
                            </m:r>
                            <m:r>
                              <a:rPr kumimoji="0" lang="en-US" sz="1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𝟏</m:t>
                            </m:r>
                          </m:sub>
                        </m:sSub>
                        <m:sSub>
                          <m:sSubPr>
                            <m:ctrlPr>
                              <a:rPr kumimoji="0" lang="en-US" sz="1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𝑰</m:t>
                            </m:r>
                          </m:e>
                          <m:sub>
                            <m:r>
                              <a:rPr kumimoji="0" lang="en-US" sz="1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𝟐𝟏</m:t>
                            </m:r>
                          </m:sub>
                        </m:sSub>
                        <m:r>
                          <a:rPr kumimoji="0" lang="en-US" sz="1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+</m:t>
                        </m:r>
                        <m:sSub>
                          <m:sSubPr>
                            <m:ctrlPr>
                              <a:rPr kumimoji="0" lang="en-US" sz="1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𝑷</m:t>
                            </m:r>
                          </m:e>
                          <m:sub>
                            <m:r>
                              <a:rPr kumimoji="0" lang="en-US" sz="1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𝟏</m:t>
                            </m:r>
                          </m:sub>
                        </m:sSub>
                        <m:sSub>
                          <m:sSubPr>
                            <m:ctrlPr>
                              <a:rPr kumimoji="0" lang="en-US" sz="1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𝝀</m:t>
                            </m:r>
                          </m:e>
                          <m:sub>
                            <m:r>
                              <a:rPr kumimoji="0" lang="en-US" sz="1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𝟏𝟏</m:t>
                            </m:r>
                          </m:sub>
                        </m:sSub>
                      </m:e>
                    </m:d>
                  </m:oMath>
                </a14:m>
                <a:endPara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  <a:p>
                <a:pPr marL="460375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1200"/>
                  </a:spcAft>
                  <a:buClrTx/>
                  <a:buSzTx/>
                  <a:buFontTx/>
                  <a:buNone/>
                  <a:tabLst>
                    <a:tab pos="681038" algn="l"/>
                  </a:tabLst>
                  <a:defRPr/>
                </a:pP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	</a:t>
                </a:r>
                <a14:m>
                  <m:oMath xmlns:m="http://schemas.openxmlformats.org/officeDocument/2006/math">
                    <m:r>
                      <a:rPr kumimoji="0" lang="en-US" sz="18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sSub>
                      <m:sSubPr>
                        <m:ctrlPr>
                          <a:rPr kumimoji="0" lang="en-US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𝑷</m:t>
                        </m:r>
                      </m:e>
                      <m:sub>
                        <m:r>
                          <a:rPr kumimoji="0" lang="en-US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𝟏</m:t>
                        </m:r>
                      </m:sub>
                    </m:sSub>
                    <m:sSub>
                      <m:sSubPr>
                        <m:ctrlPr>
                          <a:rPr kumimoji="0" lang="en-US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𝝀</m:t>
                        </m:r>
                      </m:e>
                      <m:sub>
                        <m:r>
                          <a:rPr kumimoji="0" lang="en-US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𝟐</m:t>
                        </m:r>
                        <m:r>
                          <a:rPr kumimoji="0" lang="en-US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𝟏</m:t>
                        </m:r>
                      </m:sub>
                    </m:sSub>
                    <m:r>
                      <a:rPr kumimoji="0" lang="en-US" sz="18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+</m:t>
                    </m:r>
                    <m:sSub>
                      <m:sSubPr>
                        <m:ctrlPr>
                          <a:rPr kumimoji="0" lang="en-US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𝑷</m:t>
                        </m:r>
                      </m:e>
                      <m:sub>
                        <m:r>
                          <a:rPr kumimoji="0" lang="en-US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𝟐</m:t>
                        </m:r>
                      </m:sub>
                    </m:sSub>
                    <m:sSub>
                      <m:sSubPr>
                        <m:ctrlPr>
                          <a:rPr kumimoji="0" lang="en-US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𝝀</m:t>
                        </m:r>
                      </m:e>
                      <m:sub>
                        <m:r>
                          <a:rPr kumimoji="0" lang="en-US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𝟐𝟐</m:t>
                        </m:r>
                      </m:sub>
                    </m:sSub>
                    <m:r>
                      <a:rPr kumimoji="0" lang="en-US" sz="18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+</m:t>
                    </m:r>
                    <m:sSub>
                      <m:sSubPr>
                        <m:ctrlPr>
                          <a:rPr kumimoji="0" lang="en-US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𝑷</m:t>
                        </m:r>
                      </m:e>
                      <m:sub>
                        <m:r>
                          <a:rPr kumimoji="0" lang="en-US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𝟐</m:t>
                        </m:r>
                      </m:sub>
                    </m:sSub>
                    <m:d>
                      <m:dPr>
                        <m:ctrlPr>
                          <a:rPr kumimoji="0" lang="en-US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0" lang="en-US" sz="1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𝝀</m:t>
                            </m:r>
                          </m:e>
                          <m:sub>
                            <m:r>
                              <a:rPr kumimoji="0" lang="en-US" sz="1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𝟏𝟐</m:t>
                            </m:r>
                          </m:sub>
                        </m:sSub>
                        <m:r>
                          <a:rPr kumimoji="0" lang="en-US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−</m:t>
                        </m:r>
                        <m:sSub>
                          <m:sSubPr>
                            <m:ctrlPr>
                              <a:rPr kumimoji="0" lang="en-US" sz="1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𝝀</m:t>
                            </m:r>
                          </m:e>
                          <m:sub>
                            <m:r>
                              <a:rPr kumimoji="0" lang="en-US" sz="1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𝟐𝟐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kumimoji="0" lang="en-US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𝑰</m:t>
                        </m:r>
                      </m:e>
                      <m:sub>
                        <m:r>
                          <a:rPr kumimoji="0" lang="en-US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𝟏𝟐</m:t>
                        </m:r>
                      </m:sub>
                    </m:sSub>
                    <m:r>
                      <a:rPr kumimoji="0" lang="en-US" sz="1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−</m:t>
                    </m:r>
                  </m:oMath>
                </a14:m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𝑷</m:t>
                        </m:r>
                      </m:e>
                      <m:sub>
                        <m:r>
                          <a:rPr kumimoji="0" lang="en-US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𝟏</m:t>
                        </m:r>
                      </m:sub>
                    </m:sSub>
                    <m:d>
                      <m:dPr>
                        <m:ctrlPr>
                          <a:rPr kumimoji="0" lang="en-US" sz="1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0" lang="en-US" sz="1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𝝀</m:t>
                            </m:r>
                          </m:e>
                          <m:sub>
                            <m:r>
                              <a:rPr kumimoji="0" lang="en-US" sz="1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𝟐</m:t>
                            </m:r>
                            <m:r>
                              <a:rPr kumimoji="0" lang="en-US" sz="1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𝟏</m:t>
                            </m:r>
                          </m:sub>
                        </m:sSub>
                        <m:r>
                          <a:rPr kumimoji="0" lang="en-US" sz="1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−</m:t>
                        </m:r>
                        <m:sSub>
                          <m:sSubPr>
                            <m:ctrlPr>
                              <a:rPr kumimoji="0" lang="en-US" sz="1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𝝀</m:t>
                            </m:r>
                          </m:e>
                          <m:sub>
                            <m:r>
                              <a:rPr kumimoji="0" lang="en-US" sz="1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𝟏𝟏</m:t>
                            </m:r>
                          </m:sub>
                        </m:sSub>
                      </m:e>
                    </m:d>
                    <m:d>
                      <m:dPr>
                        <m:ctrlPr>
                          <a:rPr kumimoji="0" lang="en-US" sz="1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US" sz="1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𝟏</m:t>
                        </m:r>
                        <m:r>
                          <a:rPr kumimoji="0" lang="en-US" sz="1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−</m:t>
                        </m:r>
                        <m:sSub>
                          <m:sSubPr>
                            <m:ctrlPr>
                              <a:rPr kumimoji="0" lang="en-US" sz="1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𝑰</m:t>
                            </m:r>
                          </m:e>
                          <m:sub>
                            <m:r>
                              <a:rPr kumimoji="0" lang="en-US" sz="1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𝟐𝟏</m:t>
                            </m:r>
                          </m:sub>
                        </m:sSub>
                      </m:e>
                    </m:d>
                  </m:oMath>
                </a14:m>
                <a:endPara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  <a:p>
                <a:pPr marL="176213" marR="0" lvl="0" indent="-176213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600"/>
                  </a:spcAft>
                  <a:buClrTx/>
                  <a:buSzTx/>
                  <a:buFontTx/>
                  <a:buChar char="•"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But </a:t>
                </a:r>
                <a14:m>
                  <m:oMath xmlns:m="http://schemas.openxmlformats.org/officeDocument/2006/math">
                    <m:r>
                      <a:rPr kumimoji="0" lang="en-US" sz="18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𝑷</m:t>
                    </m:r>
                    <m:r>
                      <a:rPr kumimoji="0" lang="en-US" sz="1800" b="1" i="1" u="none" strike="noStrike" kern="1200" cap="none" spc="0" normalizeH="0" baseline="-2500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𝟏</m:t>
                    </m:r>
                    <m:r>
                      <a:rPr kumimoji="0" lang="en-US" sz="18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  <m:r>
                      <a:rPr kumimoji="0" lang="en-US" sz="1800" b="1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r>
                      <a:rPr kumimoji="0" lang="en-US" sz="1800" b="1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𝟏</m:t>
                    </m:r>
                    <m:r>
                      <a:rPr kumimoji="0" lang="en-US" sz="1800" b="1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− </m:t>
                    </m:r>
                    <m:r>
                      <a:rPr kumimoji="0" lang="en-US" sz="1800" b="1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𝑷</m:t>
                    </m:r>
                    <m:r>
                      <a:rPr kumimoji="0" lang="en-US" sz="1800" b="1" i="1" u="none" strike="noStrike" kern="1200" cap="none" spc="0" normalizeH="0" baseline="-2500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𝟐</m:t>
                    </m:r>
                  </m:oMath>
                </a14:m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:</a:t>
                </a:r>
              </a:p>
              <a:p>
                <a:pPr marL="11430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>
                    <a:tab pos="334963" algn="l"/>
                  </a:tabLst>
                  <a:defRPr/>
                </a:pPr>
                <a14:m>
                  <m:oMath xmlns:m="http://schemas.openxmlformats.org/officeDocument/2006/math">
                    <m:r>
                      <a:rPr kumimoji="0" lang="en-US" sz="18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𝑹</m:t>
                    </m:r>
                    <m:r>
                      <a:rPr kumimoji="0" lang="en-US" sz="18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</m:oMath>
                </a14:m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𝝀</m:t>
                        </m:r>
                      </m:e>
                      <m:sub>
                        <m:r>
                          <a:rPr kumimoji="0" lang="en-US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𝟐</m:t>
                        </m:r>
                        <m:r>
                          <a:rPr kumimoji="0" lang="en-US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𝟏</m:t>
                        </m:r>
                      </m:sub>
                    </m:sSub>
                    <m:d>
                      <m:dPr>
                        <m:ctrlPr>
                          <a:rPr kumimoji="0" lang="en-US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US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𝟏</m:t>
                        </m:r>
                        <m:r>
                          <a:rPr kumimoji="0" lang="en-US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−</m:t>
                        </m:r>
                        <m:sSub>
                          <m:sSubPr>
                            <m:ctrlPr>
                              <a:rPr kumimoji="0" lang="en-US" sz="1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𝑷</m:t>
                            </m:r>
                          </m:e>
                          <m:sub>
                            <m:r>
                              <a:rPr kumimoji="0" lang="en-US" sz="1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𝟐</m:t>
                            </m:r>
                          </m:sub>
                        </m:sSub>
                      </m:e>
                    </m:d>
                    <m:r>
                      <a:rPr kumimoji="0" lang="en-US" sz="18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+</m:t>
                    </m:r>
                    <m:sSub>
                      <m:sSubPr>
                        <m:ctrlPr>
                          <a:rPr kumimoji="0" lang="en-US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𝑷</m:t>
                        </m:r>
                      </m:e>
                      <m:sub>
                        <m:r>
                          <a:rPr kumimoji="0" lang="en-US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𝟐</m:t>
                        </m:r>
                      </m:sub>
                    </m:sSub>
                    <m:sSub>
                      <m:sSubPr>
                        <m:ctrlPr>
                          <a:rPr kumimoji="0" lang="en-US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𝝀</m:t>
                        </m:r>
                      </m:e>
                      <m:sub>
                        <m:r>
                          <a:rPr kumimoji="0" lang="en-US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𝟐𝟐</m:t>
                        </m:r>
                      </m:sub>
                    </m:sSub>
                    <m:r>
                      <a:rPr kumimoji="0" lang="en-US" sz="18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+</m:t>
                    </m:r>
                    <m:sSub>
                      <m:sSubPr>
                        <m:ctrlPr>
                          <a:rPr kumimoji="0" lang="en-US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𝑷</m:t>
                        </m:r>
                      </m:e>
                      <m:sub>
                        <m:r>
                          <a:rPr kumimoji="0" lang="en-US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𝟐</m:t>
                        </m:r>
                      </m:sub>
                    </m:sSub>
                    <m:d>
                      <m:dPr>
                        <m:ctrlPr>
                          <a:rPr kumimoji="0" lang="en-US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0" lang="en-US" sz="1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𝝀</m:t>
                            </m:r>
                          </m:e>
                          <m:sub>
                            <m:r>
                              <a:rPr kumimoji="0" lang="en-US" sz="1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𝟏𝟐</m:t>
                            </m:r>
                          </m:sub>
                        </m:sSub>
                        <m:r>
                          <a:rPr kumimoji="0" lang="en-US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−</m:t>
                        </m:r>
                        <m:sSub>
                          <m:sSubPr>
                            <m:ctrlPr>
                              <a:rPr kumimoji="0" lang="en-US" sz="1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𝝀</m:t>
                            </m:r>
                          </m:e>
                          <m:sub>
                            <m:r>
                              <a:rPr kumimoji="0" lang="en-US" sz="1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𝟐𝟐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kumimoji="0" lang="en-US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𝑰</m:t>
                        </m:r>
                      </m:e>
                      <m:sub>
                        <m:r>
                          <a:rPr kumimoji="0" lang="en-US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𝟏𝟐</m:t>
                        </m:r>
                      </m:sub>
                    </m:sSub>
                    <m:r>
                      <a:rPr kumimoji="0" lang="en-US" sz="18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−</m:t>
                    </m:r>
                    <m:d>
                      <m:dPr>
                        <m:ctrlPr>
                          <a:rPr kumimoji="0" lang="en-US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US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𝟏</m:t>
                        </m:r>
                        <m:r>
                          <a:rPr kumimoji="0" lang="en-US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−</m:t>
                        </m:r>
                        <m:sSub>
                          <m:sSubPr>
                            <m:ctrlPr>
                              <a:rPr kumimoji="0" lang="en-US" sz="1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𝑷</m:t>
                            </m:r>
                          </m:e>
                          <m:sub>
                            <m:r>
                              <a:rPr kumimoji="0" lang="en-US" sz="1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𝟐</m:t>
                            </m:r>
                          </m:sub>
                        </m:sSub>
                      </m:e>
                    </m:d>
                    <m:d>
                      <m:dPr>
                        <m:ctrlPr>
                          <a:rPr kumimoji="0" lang="en-US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0" lang="en-US" sz="1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𝝀</m:t>
                            </m:r>
                          </m:e>
                          <m:sub>
                            <m:r>
                              <a:rPr kumimoji="0" lang="en-US" sz="1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𝟐</m:t>
                            </m:r>
                            <m:r>
                              <a:rPr kumimoji="0" lang="en-US" sz="1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𝟏</m:t>
                            </m:r>
                          </m:sub>
                        </m:sSub>
                        <m:r>
                          <a:rPr kumimoji="0" lang="en-US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−</m:t>
                        </m:r>
                        <m:sSub>
                          <m:sSubPr>
                            <m:ctrlPr>
                              <a:rPr kumimoji="0" lang="en-US" sz="1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𝝀</m:t>
                            </m:r>
                          </m:e>
                          <m:sub>
                            <m:r>
                              <a:rPr kumimoji="0" lang="en-US" sz="1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𝟏𝟏</m:t>
                            </m:r>
                          </m:sub>
                        </m:sSub>
                      </m:e>
                    </m:d>
                    <m:d>
                      <m:dPr>
                        <m:ctrlPr>
                          <a:rPr kumimoji="0" lang="en-US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US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𝟏</m:t>
                        </m:r>
                        <m:r>
                          <a:rPr kumimoji="0" lang="en-US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−</m:t>
                        </m:r>
                        <m:sSub>
                          <m:sSubPr>
                            <m:ctrlPr>
                              <a:rPr kumimoji="0" lang="en-US" sz="1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𝑰</m:t>
                            </m:r>
                          </m:e>
                          <m:sub>
                            <m:r>
                              <a:rPr kumimoji="0" lang="en-US" sz="1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𝟐𝟏</m:t>
                            </m:r>
                          </m:sub>
                        </m:sSub>
                      </m:e>
                    </m:d>
                  </m:oMath>
                </a14:m>
                <a:endPara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  <a:p>
                <a:pPr marL="11430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>
                    <a:tab pos="334963" algn="l"/>
                  </a:tabLst>
                  <a:defRPr/>
                </a:pP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	</a:t>
                </a:r>
                <a14:m>
                  <m:oMath xmlns:m="http://schemas.openxmlformats.org/officeDocument/2006/math">
                    <m:r>
                      <a:rPr kumimoji="0" lang="en-US" sz="18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</m:oMath>
                </a14:m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𝝀</m:t>
                        </m:r>
                      </m:e>
                      <m:sub>
                        <m:r>
                          <a:rPr kumimoji="0" lang="en-US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𝟐</m:t>
                        </m:r>
                        <m:r>
                          <a:rPr kumimoji="0" lang="en-US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𝟏</m:t>
                        </m:r>
                      </m:sub>
                    </m:sSub>
                    <m:r>
                      <a:rPr kumimoji="0" lang="en-US" sz="1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−</m:t>
                    </m:r>
                    <m:sSub>
                      <m:sSubPr>
                        <m:ctrlPr>
                          <a:rPr kumimoji="0" lang="en-US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𝝀</m:t>
                        </m:r>
                      </m:e>
                      <m:sub>
                        <m:r>
                          <a:rPr kumimoji="0" lang="en-US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𝟐</m:t>
                        </m:r>
                        <m:r>
                          <a:rPr kumimoji="0" lang="en-US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𝟏</m:t>
                        </m:r>
                      </m:sub>
                    </m:sSub>
                    <m:sSub>
                      <m:sSubPr>
                        <m:ctrlPr>
                          <a:rPr kumimoji="0" lang="en-US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𝑷</m:t>
                        </m:r>
                      </m:e>
                      <m:sub>
                        <m:r>
                          <a:rPr kumimoji="0" lang="en-US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𝟐</m:t>
                        </m:r>
                      </m:sub>
                    </m:sSub>
                    <m:r>
                      <a:rPr kumimoji="0" lang="en-US" sz="1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+</m:t>
                    </m:r>
                    <m:sSub>
                      <m:sSubPr>
                        <m:ctrlPr>
                          <a:rPr kumimoji="0" lang="en-US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𝑷</m:t>
                        </m:r>
                      </m:e>
                      <m:sub>
                        <m:r>
                          <a:rPr kumimoji="0" lang="en-US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𝟐</m:t>
                        </m:r>
                      </m:sub>
                    </m:sSub>
                    <m:sSub>
                      <m:sSubPr>
                        <m:ctrlPr>
                          <a:rPr kumimoji="0" lang="en-US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𝝀</m:t>
                        </m:r>
                      </m:e>
                      <m:sub>
                        <m:r>
                          <a:rPr kumimoji="0" lang="en-US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𝟐𝟐</m:t>
                        </m:r>
                      </m:sub>
                    </m:sSub>
                    <m:r>
                      <a:rPr kumimoji="0" lang="en-US" sz="18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+</m:t>
                    </m:r>
                    <m:sSub>
                      <m:sSubPr>
                        <m:ctrlPr>
                          <a:rPr kumimoji="0" lang="en-US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𝑷</m:t>
                        </m:r>
                      </m:e>
                      <m:sub>
                        <m:r>
                          <a:rPr kumimoji="0" lang="en-US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𝟐</m:t>
                        </m:r>
                      </m:sub>
                    </m:sSub>
                    <m:d>
                      <m:dPr>
                        <m:ctrlPr>
                          <a:rPr kumimoji="0" lang="en-US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0" lang="en-US" sz="1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𝝀</m:t>
                            </m:r>
                          </m:e>
                          <m:sub>
                            <m:r>
                              <a:rPr kumimoji="0" lang="en-US" sz="1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𝟏𝟐</m:t>
                            </m:r>
                          </m:sub>
                        </m:sSub>
                        <m:r>
                          <a:rPr kumimoji="0" lang="en-US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−</m:t>
                        </m:r>
                        <m:sSub>
                          <m:sSubPr>
                            <m:ctrlPr>
                              <a:rPr kumimoji="0" lang="en-US" sz="1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𝝀</m:t>
                            </m:r>
                          </m:e>
                          <m:sub>
                            <m:r>
                              <a:rPr kumimoji="0" lang="en-US" sz="1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𝟐𝟐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kumimoji="0" lang="en-US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𝑰</m:t>
                        </m:r>
                      </m:e>
                      <m:sub>
                        <m:r>
                          <a:rPr kumimoji="0" lang="en-US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𝟏𝟐</m:t>
                        </m:r>
                      </m:sub>
                    </m:sSub>
                    <m:r>
                      <a:rPr kumimoji="0" lang="en-US" sz="18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−</m:t>
                    </m:r>
                    <m:d>
                      <m:dPr>
                        <m:ctrlPr>
                          <a:rPr kumimoji="0" lang="en-US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US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𝟏</m:t>
                        </m:r>
                        <m:r>
                          <a:rPr kumimoji="0" lang="en-US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−</m:t>
                        </m:r>
                        <m:sSub>
                          <m:sSubPr>
                            <m:ctrlPr>
                              <a:rPr kumimoji="0" lang="en-US" sz="1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𝑷</m:t>
                            </m:r>
                          </m:e>
                          <m:sub>
                            <m:r>
                              <a:rPr kumimoji="0" lang="en-US" sz="1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𝟐</m:t>
                            </m:r>
                          </m:sub>
                        </m:sSub>
                      </m:e>
                    </m:d>
                    <m:d>
                      <m:dPr>
                        <m:ctrlPr>
                          <a:rPr kumimoji="0" lang="en-US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0" lang="en-US" sz="1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𝝀</m:t>
                            </m:r>
                          </m:e>
                          <m:sub>
                            <m:r>
                              <a:rPr kumimoji="0" lang="en-US" sz="1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𝟐</m:t>
                            </m:r>
                            <m:r>
                              <a:rPr kumimoji="0" lang="en-US" sz="1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𝟏</m:t>
                            </m:r>
                          </m:sub>
                        </m:sSub>
                        <m:r>
                          <a:rPr kumimoji="0" lang="en-US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−</m:t>
                        </m:r>
                        <m:sSub>
                          <m:sSubPr>
                            <m:ctrlPr>
                              <a:rPr kumimoji="0" lang="en-US" sz="1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𝝀</m:t>
                            </m:r>
                          </m:e>
                          <m:sub>
                            <m:r>
                              <a:rPr kumimoji="0" lang="en-US" sz="1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𝟏𝟏</m:t>
                            </m:r>
                          </m:sub>
                        </m:sSub>
                      </m:e>
                    </m:d>
                    <m:d>
                      <m:dPr>
                        <m:ctrlPr>
                          <a:rPr kumimoji="0" lang="en-US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US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𝟏</m:t>
                        </m:r>
                        <m:r>
                          <a:rPr kumimoji="0" lang="en-US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−</m:t>
                        </m:r>
                        <m:sSub>
                          <m:sSubPr>
                            <m:ctrlPr>
                              <a:rPr kumimoji="0" lang="en-US" sz="1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𝑰</m:t>
                            </m:r>
                          </m:e>
                          <m:sub>
                            <m:r>
                              <a:rPr kumimoji="0" lang="en-US" sz="1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𝟐𝟏</m:t>
                            </m:r>
                          </m:sub>
                        </m:sSub>
                      </m:e>
                    </m:d>
                  </m:oMath>
                </a14:m>
                <a:endPara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  <a:p>
                <a:pPr marL="11430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>
                    <a:tab pos="334963" algn="l"/>
                  </a:tabLst>
                  <a:defRPr/>
                </a:pP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	</a:t>
                </a:r>
                <a14:m>
                  <m:oMath xmlns:m="http://schemas.openxmlformats.org/officeDocument/2006/math">
                    <m:r>
                      <a:rPr kumimoji="0" lang="en-US" sz="18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</m:oMath>
                </a14:m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𝝀</m:t>
                        </m:r>
                      </m:e>
                      <m:sub>
                        <m:r>
                          <a:rPr kumimoji="0" lang="en-US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𝟐</m:t>
                        </m:r>
                        <m:r>
                          <a:rPr kumimoji="0" lang="en-US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𝟏</m:t>
                        </m:r>
                      </m:sub>
                    </m:sSub>
                    <m:r>
                      <a:rPr kumimoji="0" lang="en-US" sz="1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+</m:t>
                    </m:r>
                    <m:d>
                      <m:dPr>
                        <m:ctrlPr>
                          <a:rPr kumimoji="0" lang="en-US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0" lang="en-US" sz="1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𝝀</m:t>
                            </m:r>
                          </m:e>
                          <m:sub>
                            <m:r>
                              <a:rPr kumimoji="0" lang="en-US" sz="1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𝟏</m:t>
                            </m:r>
                            <m:r>
                              <a:rPr kumimoji="0" lang="en-US" sz="18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𝟏</m:t>
                            </m:r>
                          </m:sub>
                        </m:sSub>
                        <m:r>
                          <a:rPr kumimoji="0" lang="en-US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−</m:t>
                        </m:r>
                        <m:sSub>
                          <m:sSubPr>
                            <m:ctrlPr>
                              <a:rPr kumimoji="0" lang="en-US" sz="1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𝝀</m:t>
                            </m:r>
                          </m:e>
                          <m:sub>
                            <m:r>
                              <a:rPr kumimoji="0" lang="en-US" sz="18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𝟏</m:t>
                            </m:r>
                            <m:r>
                              <a:rPr kumimoji="0" lang="en-US" sz="1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𝟐</m:t>
                            </m:r>
                          </m:sub>
                        </m:sSub>
                      </m:e>
                    </m:d>
                    <m:d>
                      <m:dPr>
                        <m:ctrlPr>
                          <a:rPr kumimoji="0" lang="en-US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US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𝟏</m:t>
                        </m:r>
                        <m:r>
                          <a:rPr kumimoji="0" lang="en-US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−</m:t>
                        </m:r>
                        <m:sSub>
                          <m:sSubPr>
                            <m:ctrlPr>
                              <a:rPr kumimoji="0" lang="en-US" sz="1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𝑰</m:t>
                            </m:r>
                          </m:e>
                          <m:sub>
                            <m:r>
                              <a:rPr kumimoji="0" lang="en-US" sz="1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𝟐𝟏</m:t>
                            </m:r>
                          </m:sub>
                        </m:sSub>
                      </m:e>
                    </m:d>
                    <m:r>
                      <a:rPr kumimoji="0" lang="en-US" sz="1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+</m:t>
                    </m:r>
                    <m:sSub>
                      <m:sSubPr>
                        <m:ctrlPr>
                          <a:rPr kumimoji="0" lang="en-US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𝑷</m:t>
                        </m:r>
                      </m:e>
                      <m:sub>
                        <m:r>
                          <a:rPr kumimoji="0" lang="en-US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𝟐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kumimoji="0" lang="en-US" sz="1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d>
                          <m:dPr>
                            <m:ctrlPr>
                              <a:rPr kumimoji="0" lang="en-US" sz="1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0" lang="en-US" sz="1800" b="1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US" sz="1800" b="1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𝝀</m:t>
                                </m:r>
                              </m:e>
                              <m:sub>
                                <m:r>
                                  <a:rPr kumimoji="0" lang="en-US" sz="1800" b="1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𝟐𝟐</m:t>
                                </m:r>
                              </m:sub>
                            </m:sSub>
                            <m:r>
                              <a:rPr kumimoji="0" lang="en-US" sz="1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kumimoji="0" lang="en-US" sz="1800" b="1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US" sz="1800" b="1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𝝀</m:t>
                                </m:r>
                              </m:e>
                              <m:sub>
                                <m:r>
                                  <a:rPr kumimoji="0" lang="en-US" sz="1800" b="1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𝟐𝟏</m:t>
                                </m:r>
                              </m:sub>
                            </m:sSub>
                          </m:e>
                        </m:d>
                        <m:r>
                          <a:rPr kumimoji="0" lang="en-US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+</m:t>
                        </m:r>
                        <m:sSub>
                          <m:sSubPr>
                            <m:ctrlPr>
                              <a:rPr kumimoji="0" lang="en-US" sz="1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d>
                              <m:dPr>
                                <m:ctrlPr>
                                  <a:rPr kumimoji="0" lang="en-US" sz="1800" b="1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kumimoji="0" lang="en-US" sz="1800" b="1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800" b="1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+mn-cs"/>
                                      </a:rPr>
                                      <m:t>𝝀</m:t>
                                    </m:r>
                                  </m:e>
                                  <m:sub>
                                    <m:r>
                                      <a:rPr kumimoji="0" lang="en-US" sz="1800" b="1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+mn-cs"/>
                                      </a:rPr>
                                      <m:t>𝟏𝟐</m:t>
                                    </m:r>
                                  </m:sub>
                                </m:sSub>
                                <m:r>
                                  <a:rPr kumimoji="0" lang="en-US" sz="1800" b="1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kumimoji="0" lang="en-US" sz="1800" b="1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800" b="1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+mn-cs"/>
                                      </a:rPr>
                                      <m:t>𝝀</m:t>
                                    </m:r>
                                  </m:e>
                                  <m:sub>
                                    <m:r>
                                      <a:rPr kumimoji="0" lang="en-US" sz="1800" b="1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+mn-cs"/>
                                      </a:rPr>
                                      <m:t>𝟐𝟐</m:t>
                                    </m:r>
                                  </m:sub>
                                </m:sSub>
                              </m:e>
                            </m:d>
                            <m:r>
                              <a:rPr kumimoji="0" lang="en-US" sz="1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𝑰</m:t>
                            </m:r>
                          </m:e>
                          <m:sub>
                            <m:r>
                              <a:rPr kumimoji="0" lang="en-US" sz="1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𝟏𝟐</m:t>
                            </m:r>
                          </m:sub>
                        </m:sSub>
                        <m:r>
                          <a:rPr kumimoji="0" lang="en-US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−</m:t>
                        </m:r>
                        <m:d>
                          <m:dPr>
                            <m:ctrlPr>
                              <a:rPr kumimoji="0" lang="en-US" sz="1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0" lang="en-US" sz="1800" b="1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US" sz="1800" b="1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𝝀</m:t>
                                </m:r>
                              </m:e>
                              <m:sub>
                                <m:r>
                                  <a:rPr kumimoji="0" lang="en-US" sz="1800" b="1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𝟏𝟏</m:t>
                                </m:r>
                              </m:sub>
                            </m:sSub>
                            <m:r>
                              <a:rPr kumimoji="0" lang="en-US" sz="1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kumimoji="0" lang="en-US" sz="1800" b="1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US" sz="1800" b="1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𝝀</m:t>
                                </m:r>
                              </m:e>
                              <m:sub>
                                <m:r>
                                  <a:rPr kumimoji="0" lang="en-US" sz="1800" b="1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𝟐𝟏</m:t>
                                </m:r>
                              </m:sub>
                            </m:sSub>
                          </m:e>
                        </m:d>
                        <m:r>
                          <m:rPr>
                            <m:nor/>
                          </m:rPr>
                          <a:rPr kumimoji="0" lang="en-US" sz="18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Arial" charset="0"/>
                            <a:ea typeface="+mn-ea"/>
                            <a:cs typeface="+mn-cs"/>
                          </a:rPr>
                          <m:t> </m:t>
                        </m:r>
                        <m:sSub>
                          <m:sSubPr>
                            <m:ctrlPr>
                              <a:rPr kumimoji="0" lang="en-US" sz="1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𝑰</m:t>
                            </m:r>
                          </m:e>
                          <m:sub>
                            <m:r>
                              <a:rPr kumimoji="0" lang="en-US" sz="1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𝟏𝟐</m:t>
                            </m:r>
                          </m:sub>
                        </m:sSub>
                      </m:e>
                    </m:d>
                  </m:oMath>
                </a14:m>
                <a:endPara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  <a:p>
                <a:pPr marL="176213" marR="0" lvl="0" indent="-176213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600"/>
                  </a:spcAft>
                  <a:buClrTx/>
                  <a:buSzTx/>
                  <a:buFontTx/>
                  <a:buChar char="•"/>
                  <a:tabLst/>
                  <a:defRPr/>
                </a:pPr>
                <a:endPara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  <a:p>
                <a:pPr marL="460375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  <a:p>
                <a:pPr marL="460375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57702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44475" y="701249"/>
                <a:ext cx="8670925" cy="5561439"/>
              </a:xfrm>
              <a:prstGeom prst="rect">
                <a:avLst/>
              </a:prstGeom>
              <a:blipFill>
                <a:blip r:embed="rId2"/>
                <a:stretch>
                  <a:fillRect l="-1462" t="-1370"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7704" name="Rectangle 8"/>
          <p:cNvSpPr>
            <a:spLocks noChangeArrowheads="1"/>
          </p:cNvSpPr>
          <p:nvPr/>
        </p:nvSpPr>
        <p:spPr bwMode="auto">
          <a:xfrm>
            <a:off x="194548" y="1587077"/>
            <a:ext cx="8645525" cy="392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marL="228600" marR="0" lvl="0" indent="-2286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25000"/>
              </a:spcAft>
              <a:buClrTx/>
              <a:buSzTx/>
              <a:buFontTx/>
              <a:buChar char="•"/>
              <a:tabLst/>
              <a:defRPr/>
            </a:pPr>
            <a:endParaRPr kumimoji="0" lang="en-US" sz="1800" b="1" i="0" u="none" strike="noStrike" kern="1200" cap="none" spc="0" normalizeH="0" baseline="-2500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57709" name="Rectangle 13"/>
          <p:cNvSpPr>
            <a:spLocks noChangeArrowheads="1"/>
          </p:cNvSpPr>
          <p:nvPr/>
        </p:nvSpPr>
        <p:spPr bwMode="auto">
          <a:xfrm>
            <a:off x="254000" y="2463377"/>
            <a:ext cx="8645525" cy="763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marL="228600" marR="0" lvl="0" indent="-2286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2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	</a:t>
            </a:r>
            <a:endParaRPr kumimoji="0" lang="en-US" sz="1800" b="1" i="0" u="none" strike="noStrike" kern="1200" cap="none" spc="0" normalizeH="0" baseline="-2500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57711" name="Rectangle 15"/>
          <p:cNvSpPr>
            <a:spLocks noChangeArrowheads="1"/>
          </p:cNvSpPr>
          <p:nvPr/>
        </p:nvSpPr>
        <p:spPr bwMode="auto">
          <a:xfrm>
            <a:off x="195008" y="3320627"/>
            <a:ext cx="8645525" cy="392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marL="228600" marR="0" lvl="0" indent="-2286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25000"/>
              </a:spcAft>
              <a:buClrTx/>
              <a:buSzTx/>
              <a:buFontTx/>
              <a:buChar char="•"/>
              <a:tabLst/>
              <a:defRPr/>
            </a:pPr>
            <a:endParaRPr kumimoji="0" lang="en-US" sz="1800" b="1" i="0" u="none" strike="noStrike" kern="1200" cap="none" spc="0" normalizeH="0" baseline="-2500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1" name="Text Box 10"/>
          <p:cNvSpPr txBox="1">
            <a:spLocks noChangeArrowheads="1"/>
          </p:cNvSpPr>
          <p:nvPr/>
        </p:nvSpPr>
        <p:spPr bwMode="auto">
          <a:xfrm>
            <a:off x="227013" y="57150"/>
            <a:ext cx="68580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892034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Minimax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892034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Criterion</a:t>
            </a:r>
          </a:p>
        </p:txBody>
      </p:sp>
    </p:spTree>
    <p:extLst>
      <p:ext uri="{BB962C8B-B14F-4D97-AF65-F5344CB8AC3E}">
        <p14:creationId xmlns:p14="http://schemas.microsoft.com/office/powerpoint/2010/main" val="4010278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7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7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7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70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70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70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70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70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70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70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70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70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70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58723" name="Rectangle 3"/>
              <p:cNvSpPr>
                <a:spLocks noChangeArrowheads="1"/>
              </p:cNvSpPr>
              <p:nvPr/>
            </p:nvSpPr>
            <p:spPr bwMode="auto">
              <a:xfrm>
                <a:off x="228600" y="642953"/>
                <a:ext cx="8686800" cy="574733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lIns="0" tIns="0" rIns="0" bIns="0"/>
              <a:lstStyle/>
              <a:p>
                <a:pPr marL="176213" marR="0" lvl="0" indent="-176213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600"/>
                  </a:spcAft>
                  <a:buClrTx/>
                  <a:buSzTx/>
                  <a:buFontTx/>
                  <a:buChar char="•"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Continuing:</a:t>
                </a:r>
              </a:p>
              <a:p>
                <a:pPr marL="460375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18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𝑹</m:t>
                    </m:r>
                    <m:r>
                      <a:rPr kumimoji="0" lang="en-US" sz="18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</m:oMath>
                </a14:m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𝝀</m:t>
                        </m:r>
                      </m:e>
                      <m:sub>
                        <m:r>
                          <a:rPr kumimoji="0" lang="en-US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𝟐</m:t>
                        </m:r>
                        <m:r>
                          <a:rPr kumimoji="0" lang="en-US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𝟏</m:t>
                        </m:r>
                      </m:sub>
                    </m:sSub>
                    <m:r>
                      <a:rPr kumimoji="0" lang="en-US" sz="1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+</m:t>
                    </m:r>
                    <m:sSub>
                      <m:sSubPr>
                        <m:ctrlPr>
                          <a:rPr kumimoji="0" lang="en-US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𝝀</m:t>
                        </m:r>
                      </m:e>
                      <m:sub>
                        <m:r>
                          <a:rPr kumimoji="0" lang="en-US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𝟏𝟏</m:t>
                        </m:r>
                      </m:sub>
                    </m:sSub>
                    <m:r>
                      <a:rPr kumimoji="0" lang="en-US" sz="18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−</m:t>
                    </m:r>
                    <m:sSub>
                      <m:sSubPr>
                        <m:ctrlPr>
                          <a:rPr kumimoji="0" lang="en-US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𝝀</m:t>
                        </m:r>
                      </m:e>
                      <m:sub>
                        <m:r>
                          <a:rPr kumimoji="0" lang="en-US" sz="1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𝟐𝟏</m:t>
                        </m:r>
                      </m:sub>
                    </m:sSub>
                    <m:r>
                      <a:rPr kumimoji="0" lang="en-US" sz="1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−</m:t>
                    </m:r>
                    <m:sSub>
                      <m:sSubPr>
                        <m:ctrlPr>
                          <a:rPr kumimoji="0" lang="en-US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𝝀</m:t>
                        </m:r>
                      </m:e>
                      <m:sub>
                        <m:r>
                          <a:rPr kumimoji="0" lang="en-US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𝟏𝟏</m:t>
                        </m:r>
                      </m:sub>
                    </m:sSub>
                    <m:sSub>
                      <m:sSubPr>
                        <m:ctrlPr>
                          <a:rPr kumimoji="0" lang="en-US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𝑰</m:t>
                        </m:r>
                      </m:e>
                      <m:sub>
                        <m:r>
                          <a:rPr kumimoji="0" lang="en-US" sz="1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𝟐𝟏</m:t>
                        </m:r>
                      </m:sub>
                    </m:sSub>
                    <m:r>
                      <a:rPr kumimoji="0" lang="en-US" sz="1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+</m:t>
                    </m:r>
                    <m:sSub>
                      <m:sSubPr>
                        <m:ctrlPr>
                          <a:rPr kumimoji="0" lang="en-US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𝝀</m:t>
                        </m:r>
                      </m:e>
                      <m:sub>
                        <m:r>
                          <a:rPr kumimoji="0" lang="en-US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𝟐</m:t>
                        </m:r>
                        <m:r>
                          <a:rPr kumimoji="0" lang="en-US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𝟏</m:t>
                        </m:r>
                      </m:sub>
                    </m:sSub>
                    <m:sSub>
                      <m:sSubPr>
                        <m:ctrlPr>
                          <a:rPr kumimoji="0" lang="en-US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𝑰</m:t>
                        </m:r>
                      </m:e>
                      <m:sub>
                        <m:r>
                          <a:rPr kumimoji="0" lang="en-US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𝟐𝟏</m:t>
                        </m:r>
                      </m:sub>
                    </m:sSub>
                    <m:r>
                      <a:rPr kumimoji="0" lang="en-US" sz="1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+</m:t>
                    </m:r>
                  </m:oMath>
                </a14:m>
                <a:endParaRPr kumimoji="0" lang="en-US" sz="1800" b="1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  <a:p>
                <a:pPr marL="460375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>
                    <a:tab pos="912813" algn="l"/>
                  </a:tabLst>
                  <a:defRPr/>
                </a:pP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𝑷</m:t>
                        </m:r>
                      </m:e>
                      <m:sub>
                        <m:r>
                          <a:rPr kumimoji="0" lang="en-US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𝟐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kumimoji="0" lang="en-US" sz="1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d>
                          <m:dPr>
                            <m:ctrlPr>
                              <a:rPr kumimoji="0" lang="en-US" sz="1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0" lang="en-US" sz="1800" b="1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US" sz="1800" b="1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𝝀</m:t>
                                </m:r>
                              </m:e>
                              <m:sub>
                                <m:r>
                                  <a:rPr kumimoji="0" lang="en-US" sz="1800" b="1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𝟐𝟐</m:t>
                                </m:r>
                              </m:sub>
                            </m:sSub>
                            <m:r>
                              <a:rPr kumimoji="0" lang="en-US" sz="1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kumimoji="0" lang="en-US" sz="1800" b="1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US" sz="1800" b="1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𝝀</m:t>
                                </m:r>
                              </m:e>
                              <m:sub>
                                <m:r>
                                  <a:rPr kumimoji="0" lang="en-US" sz="1800" b="1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𝟐𝟏</m:t>
                                </m:r>
                              </m:sub>
                            </m:sSub>
                          </m:e>
                        </m:d>
                        <m:r>
                          <a:rPr kumimoji="0" lang="en-US" sz="1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+</m:t>
                        </m:r>
                        <m:d>
                          <m:dPr>
                            <m:ctrlPr>
                              <a:rPr kumimoji="0" lang="en-US" sz="1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0" lang="en-US" sz="1800" b="1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US" sz="1800" b="1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𝝀</m:t>
                                </m:r>
                              </m:e>
                              <m:sub>
                                <m:r>
                                  <a:rPr kumimoji="0" lang="en-US" sz="1800" b="1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𝟏𝟐</m:t>
                                </m:r>
                              </m:sub>
                            </m:sSub>
                            <m:r>
                              <a:rPr kumimoji="0" lang="en-US" sz="1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kumimoji="0" lang="en-US" sz="1800" b="1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US" sz="1800" b="1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𝝀</m:t>
                                </m:r>
                              </m:e>
                              <m:sub>
                                <m:r>
                                  <a:rPr kumimoji="0" lang="en-US" sz="1800" b="1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𝟐𝟐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kumimoji="0" lang="en-US" sz="1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𝑰</m:t>
                            </m:r>
                          </m:e>
                          <m:sub>
                            <m:r>
                              <a:rPr kumimoji="0" lang="en-US" sz="1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𝟏𝟐</m:t>
                            </m:r>
                          </m:sub>
                        </m:sSub>
                        <m:r>
                          <a:rPr kumimoji="0" lang="en-US" sz="1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−</m:t>
                        </m:r>
                        <m:d>
                          <m:dPr>
                            <m:ctrlPr>
                              <a:rPr kumimoji="0" lang="en-US" sz="1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0" lang="en-US" sz="1800" b="1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US" sz="1800" b="1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𝝀</m:t>
                                </m:r>
                              </m:e>
                              <m:sub>
                                <m:r>
                                  <a:rPr kumimoji="0" lang="en-US" sz="1800" b="1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𝟏𝟏</m:t>
                                </m:r>
                              </m:sub>
                            </m:sSub>
                            <m:r>
                              <a:rPr kumimoji="0" lang="en-US" sz="1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kumimoji="0" lang="en-US" sz="1800" b="1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US" sz="1800" b="1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𝝀</m:t>
                                </m:r>
                              </m:e>
                              <m:sub>
                                <m:r>
                                  <a:rPr kumimoji="0" lang="en-US" sz="1800" b="1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𝟐𝟏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kumimoji="0" lang="en-US" sz="1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𝑰</m:t>
                            </m:r>
                          </m:e>
                          <m:sub>
                            <m:r>
                              <a:rPr kumimoji="0" lang="en-US" sz="1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𝟏𝟐</m:t>
                            </m:r>
                          </m:sub>
                        </m:sSub>
                      </m:e>
                    </m:d>
                  </m:oMath>
                </a14:m>
                <a:endPara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  <a:p>
                <a:pPr marL="460375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1200"/>
                  </a:spcAft>
                  <a:buClrTx/>
                  <a:buSzTx/>
                  <a:buFontTx/>
                  <a:buNone/>
                  <a:tabLst>
                    <a:tab pos="681038" algn="l"/>
                  </a:tabLst>
                  <a:defRPr/>
                </a:pP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	</a:t>
                </a:r>
                <a14:m>
                  <m:oMath xmlns:m="http://schemas.openxmlformats.org/officeDocument/2006/math">
                    <m:r>
                      <a:rPr kumimoji="0" lang="en-US" sz="18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</m:oMath>
                </a14:m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𝝀</m:t>
                        </m:r>
                      </m:e>
                      <m:sub>
                        <m:r>
                          <a:rPr kumimoji="0" lang="en-US" sz="1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𝟏𝟏</m:t>
                        </m:r>
                      </m:sub>
                    </m:sSub>
                    <m:d>
                      <m:dPr>
                        <m:ctrlPr>
                          <a:rPr kumimoji="0" lang="en-US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US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𝟏</m:t>
                        </m:r>
                        <m:r>
                          <a:rPr kumimoji="0" lang="en-US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−</m:t>
                        </m:r>
                        <m:sSub>
                          <m:sSubPr>
                            <m:ctrlPr>
                              <a:rPr kumimoji="0" lang="en-US" sz="1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𝑰</m:t>
                            </m:r>
                          </m:e>
                          <m:sub>
                            <m:r>
                              <a:rPr kumimoji="0" lang="en-US" sz="1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𝟐𝟏</m:t>
                            </m:r>
                          </m:sub>
                        </m:sSub>
                      </m:e>
                    </m:d>
                    <m:r>
                      <a:rPr kumimoji="0" lang="en-US" sz="1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+</m:t>
                    </m:r>
                    <m:sSub>
                      <m:sSubPr>
                        <m:ctrlPr>
                          <a:rPr kumimoji="0" lang="en-US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𝝀</m:t>
                        </m:r>
                      </m:e>
                      <m:sub>
                        <m:r>
                          <a:rPr kumimoji="0" lang="en-US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𝟐</m:t>
                        </m:r>
                        <m:r>
                          <a:rPr kumimoji="0" lang="en-US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𝟏</m:t>
                        </m:r>
                      </m:sub>
                    </m:sSub>
                    <m:sSub>
                      <m:sSubPr>
                        <m:ctrlPr>
                          <a:rPr kumimoji="0" lang="en-US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𝑰</m:t>
                        </m:r>
                      </m:e>
                      <m:sub>
                        <m:r>
                          <a:rPr kumimoji="0" lang="en-US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𝟐𝟏</m:t>
                        </m:r>
                      </m:sub>
                    </m:sSub>
                  </m:oMath>
                </a14:m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+ </m:t>
                        </m:r>
                        <m:r>
                          <a:rPr kumimoji="0" lang="en-US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𝑷</m:t>
                        </m:r>
                      </m:e>
                      <m:sub>
                        <m:r>
                          <a:rPr kumimoji="0" lang="en-US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𝟐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kumimoji="0" lang="en-US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d>
                          <m:dPr>
                            <m:ctrlPr>
                              <a:rPr kumimoji="0" lang="en-US" sz="1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0" lang="en-US" sz="1800" b="1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US" sz="1800" b="1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𝝀</m:t>
                                </m:r>
                              </m:e>
                              <m:sub>
                                <m:r>
                                  <a:rPr kumimoji="0" lang="en-US" sz="1800" b="1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𝟐𝟐</m:t>
                                </m:r>
                              </m:sub>
                            </m:sSub>
                            <m:r>
                              <a:rPr kumimoji="0" lang="en-US" sz="1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kumimoji="0" lang="en-US" sz="1800" b="1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US" sz="1800" b="1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𝝀</m:t>
                                </m:r>
                              </m:e>
                              <m:sub>
                                <m:r>
                                  <a:rPr kumimoji="0" lang="en-US" sz="1800" b="1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𝟐𝟏</m:t>
                                </m:r>
                              </m:sub>
                            </m:sSub>
                          </m:e>
                        </m:d>
                        <m:r>
                          <a:rPr kumimoji="0" lang="en-US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+</m:t>
                        </m:r>
                        <m:d>
                          <m:dPr>
                            <m:ctrlPr>
                              <a:rPr kumimoji="0" lang="en-US" sz="1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0" lang="en-US" sz="1800" b="1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US" sz="1800" b="1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𝝀</m:t>
                                </m:r>
                              </m:e>
                              <m:sub>
                                <m:r>
                                  <a:rPr kumimoji="0" lang="en-US" sz="1800" b="1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𝟏𝟐</m:t>
                                </m:r>
                              </m:sub>
                            </m:sSub>
                            <m:r>
                              <a:rPr kumimoji="0" lang="en-US" sz="1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kumimoji="0" lang="en-US" sz="1800" b="1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US" sz="1800" b="1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𝝀</m:t>
                                </m:r>
                              </m:e>
                              <m:sub>
                                <m:r>
                                  <a:rPr kumimoji="0" lang="en-US" sz="1800" b="1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𝟐𝟐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kumimoji="0" lang="en-US" sz="1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𝑰</m:t>
                            </m:r>
                          </m:e>
                          <m:sub>
                            <m:r>
                              <a:rPr kumimoji="0" lang="en-US" sz="1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𝟏𝟐</m:t>
                            </m:r>
                          </m:sub>
                        </m:sSub>
                        <m:r>
                          <a:rPr kumimoji="0" lang="en-US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−</m:t>
                        </m:r>
                        <m:d>
                          <m:dPr>
                            <m:ctrlPr>
                              <a:rPr kumimoji="0" lang="en-US" sz="1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0" lang="en-US" sz="1800" b="1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US" sz="1800" b="1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𝝀</m:t>
                                </m:r>
                              </m:e>
                              <m:sub>
                                <m:r>
                                  <a:rPr kumimoji="0" lang="en-US" sz="1800" b="1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𝟏𝟏</m:t>
                                </m:r>
                              </m:sub>
                            </m:sSub>
                            <m:r>
                              <a:rPr kumimoji="0" lang="en-US" sz="1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kumimoji="0" lang="en-US" sz="1800" b="1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US" sz="1800" b="1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𝝀</m:t>
                                </m:r>
                              </m:e>
                              <m:sub>
                                <m:r>
                                  <a:rPr kumimoji="0" lang="en-US" sz="1800" b="1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𝟐𝟏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kumimoji="0" lang="en-US" sz="1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𝑰</m:t>
                            </m:r>
                          </m:e>
                          <m:sub>
                            <m:r>
                              <a:rPr kumimoji="0" lang="en-US" sz="1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𝟏𝟐</m:t>
                            </m:r>
                          </m:sub>
                        </m:sSub>
                      </m:e>
                    </m:d>
                  </m:oMath>
                </a14:m>
                <a:endPara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  <a:p>
                <a:pPr marL="176213" marR="0" lvl="0" indent="-176213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600"/>
                  </a:spcAft>
                  <a:buClrTx/>
                  <a:buSzTx/>
                  <a:buFontTx/>
                  <a:buChar char="•"/>
                  <a:tabLst>
                    <a:tab pos="681038" algn="l"/>
                  </a:tabLst>
                  <a:defRPr/>
                </a:pP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Note that the risk is linear in </a:t>
                </a:r>
                <a14:m>
                  <m:oMath xmlns:m="http://schemas.openxmlformats.org/officeDocument/2006/math">
                    <m:r>
                      <a:rPr kumimoji="0" lang="en-US" sz="18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𝑷</m:t>
                    </m:r>
                    <m:r>
                      <a:rPr kumimoji="0" lang="en-US" sz="1800" b="1" i="1" u="none" strike="noStrike" kern="1200" cap="none" spc="0" normalizeH="0" baseline="-2500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𝟐</m:t>
                    </m:r>
                  </m:oMath>
                </a14:m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:</a:t>
                </a:r>
                <a14:m>
                  <m:oMath xmlns:m="http://schemas.openxmlformats.org/officeDocument/2006/math">
                    <m:r>
                      <a:rPr kumimoji="0" lang="en-US" sz="1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  <m:r>
                      <a:rPr kumimoji="0" lang="en-US" sz="18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𝑹</m:t>
                    </m:r>
                    <m:r>
                      <a:rPr kumimoji="0" lang="en-US" sz="18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 </m:t>
                    </m:r>
                    <m:r>
                      <a:rPr kumimoji="0" lang="en-US" sz="18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𝑨</m:t>
                    </m:r>
                    <m:sSub>
                      <m:sSubPr>
                        <m:ctrlPr>
                          <a:rPr kumimoji="0" lang="en-US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+ </m:t>
                        </m:r>
                        <m:r>
                          <a:rPr kumimoji="0" lang="en-US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𝑷</m:t>
                        </m:r>
                      </m:e>
                      <m:sub>
                        <m:r>
                          <a:rPr kumimoji="0" lang="en-US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𝟐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kumimoji="0" lang="en-US" sz="1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US" sz="1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𝑩</m:t>
                        </m:r>
                      </m:e>
                    </m:d>
                  </m:oMath>
                </a14:m>
                <a:endPara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  <a:p>
                <a:pPr marL="176213" marR="0" lvl="0" indent="-176213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600"/>
                  </a:spcAft>
                  <a:buClrTx/>
                  <a:buSzTx/>
                  <a:buFontTx/>
                  <a:buChar char="•"/>
                  <a:tabLst>
                    <a:tab pos="681038" algn="l"/>
                  </a:tabLst>
                  <a:defRPr/>
                </a:pP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If we can find a boundary such that the second term, </a:t>
                </a:r>
                <a14:m>
                  <m:oMath xmlns:m="http://schemas.openxmlformats.org/officeDocument/2006/math">
                    <m:r>
                      <a:rPr kumimoji="0" lang="en-US" sz="18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𝑩</m:t>
                    </m:r>
                  </m:oMath>
                </a14:m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, is zero, then the minimax risk becomes:</a:t>
                </a:r>
              </a:p>
              <a:p>
                <a:pPr marL="460375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18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𝑹</m:t>
                    </m:r>
                    <m:r>
                      <a:rPr kumimoji="0" lang="en-US" sz="18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</m:oMath>
                </a14:m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𝝀</m:t>
                        </m:r>
                      </m:e>
                      <m:sub>
                        <m:r>
                          <a:rPr kumimoji="0" lang="en-US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𝟐</m:t>
                        </m:r>
                        <m:r>
                          <a:rPr kumimoji="0" lang="en-US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𝟏</m:t>
                        </m:r>
                      </m:sub>
                    </m:sSub>
                    <m:r>
                      <a:rPr kumimoji="0" lang="en-US" sz="18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+</m:t>
                    </m:r>
                    <m:sSub>
                      <m:sSubPr>
                        <m:ctrlPr>
                          <a:rPr kumimoji="0" lang="en-US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𝝀</m:t>
                        </m:r>
                      </m:e>
                      <m:sub>
                        <m:r>
                          <a:rPr kumimoji="0" lang="en-US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𝟏𝟏</m:t>
                        </m:r>
                      </m:sub>
                    </m:sSub>
                    <m:r>
                      <a:rPr kumimoji="0" lang="en-US" sz="18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−</m:t>
                    </m:r>
                    <m:sSub>
                      <m:sSubPr>
                        <m:ctrlPr>
                          <a:rPr kumimoji="0" lang="en-US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𝝀</m:t>
                        </m:r>
                      </m:e>
                      <m:sub>
                        <m:r>
                          <a:rPr kumimoji="0" lang="en-US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𝟐𝟏</m:t>
                        </m:r>
                      </m:sub>
                    </m:sSub>
                    <m:r>
                      <a:rPr kumimoji="0" lang="en-US" sz="18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−</m:t>
                    </m:r>
                    <m:sSub>
                      <m:sSubPr>
                        <m:ctrlPr>
                          <a:rPr kumimoji="0" lang="en-US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𝝀</m:t>
                        </m:r>
                      </m:e>
                      <m:sub>
                        <m:r>
                          <a:rPr kumimoji="0" lang="en-US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𝟏𝟏</m:t>
                        </m:r>
                      </m:sub>
                    </m:sSub>
                    <m:sSub>
                      <m:sSubPr>
                        <m:ctrlPr>
                          <a:rPr kumimoji="0" lang="en-US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𝑰</m:t>
                        </m:r>
                      </m:e>
                      <m:sub>
                        <m:r>
                          <a:rPr kumimoji="0" lang="en-US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𝟐𝟏</m:t>
                        </m:r>
                      </m:sub>
                    </m:sSub>
                    <m:r>
                      <a:rPr kumimoji="0" lang="en-US" sz="18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+</m:t>
                    </m:r>
                    <m:sSub>
                      <m:sSubPr>
                        <m:ctrlPr>
                          <a:rPr kumimoji="0" lang="en-US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𝝀</m:t>
                        </m:r>
                      </m:e>
                      <m:sub>
                        <m:r>
                          <a:rPr kumimoji="0" lang="en-US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𝟐</m:t>
                        </m:r>
                        <m:r>
                          <a:rPr kumimoji="0" lang="en-US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𝟏</m:t>
                        </m:r>
                      </m:sub>
                    </m:sSub>
                    <m:sSub>
                      <m:sSubPr>
                        <m:ctrlPr>
                          <a:rPr kumimoji="0" lang="en-US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𝑰</m:t>
                        </m:r>
                      </m:e>
                      <m:sub>
                        <m:r>
                          <a:rPr kumimoji="0" lang="en-US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𝟐𝟏</m:t>
                        </m:r>
                      </m:sub>
                    </m:sSub>
                    <m:r>
                      <a:rPr kumimoji="0" lang="en-US" sz="18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+</m:t>
                    </m:r>
                  </m:oMath>
                </a14:m>
                <a:endParaRPr kumimoji="0" lang="en-US" sz="1800" b="1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  <a:p>
                <a:pPr marL="460375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>
                    <a:tab pos="912813" algn="l"/>
                  </a:tabLst>
                  <a:defRPr/>
                </a:pP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𝑷</m:t>
                        </m:r>
                      </m:e>
                      <m:sub>
                        <m:r>
                          <a:rPr kumimoji="0" lang="en-US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𝟐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kumimoji="0" lang="en-US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d>
                          <m:dPr>
                            <m:ctrlPr>
                              <a:rPr kumimoji="0" lang="en-US" sz="1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0" lang="en-US" sz="1800" b="1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US" sz="1800" b="1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𝝀</m:t>
                                </m:r>
                              </m:e>
                              <m:sub>
                                <m:r>
                                  <a:rPr kumimoji="0" lang="en-US" sz="1800" b="1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𝟐𝟐</m:t>
                                </m:r>
                              </m:sub>
                            </m:sSub>
                            <m:r>
                              <a:rPr kumimoji="0" lang="en-US" sz="1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kumimoji="0" lang="en-US" sz="1800" b="1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US" sz="1800" b="1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𝝀</m:t>
                                </m:r>
                              </m:e>
                              <m:sub>
                                <m:r>
                                  <a:rPr kumimoji="0" lang="en-US" sz="1800" b="1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𝟐𝟏</m:t>
                                </m:r>
                              </m:sub>
                            </m:sSub>
                          </m:e>
                        </m:d>
                        <m:r>
                          <a:rPr kumimoji="0" lang="en-US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+</m:t>
                        </m:r>
                        <m:d>
                          <m:dPr>
                            <m:ctrlPr>
                              <a:rPr kumimoji="0" lang="en-US" sz="1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0" lang="en-US" sz="1800" b="1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US" sz="1800" b="1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𝝀</m:t>
                                </m:r>
                              </m:e>
                              <m:sub>
                                <m:r>
                                  <a:rPr kumimoji="0" lang="en-US" sz="1800" b="1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𝟏𝟐</m:t>
                                </m:r>
                              </m:sub>
                            </m:sSub>
                            <m:r>
                              <a:rPr kumimoji="0" lang="en-US" sz="1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kumimoji="0" lang="en-US" sz="1800" b="1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US" sz="1800" b="1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𝝀</m:t>
                                </m:r>
                              </m:e>
                              <m:sub>
                                <m:r>
                                  <a:rPr kumimoji="0" lang="en-US" sz="1800" b="1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𝟐𝟐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kumimoji="0" lang="en-US" sz="1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𝑰</m:t>
                            </m:r>
                          </m:e>
                          <m:sub>
                            <m:r>
                              <a:rPr kumimoji="0" lang="en-US" sz="1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𝟏𝟐</m:t>
                            </m:r>
                          </m:sub>
                        </m:sSub>
                        <m:r>
                          <a:rPr kumimoji="0" lang="en-US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−</m:t>
                        </m:r>
                        <m:d>
                          <m:dPr>
                            <m:ctrlPr>
                              <a:rPr kumimoji="0" lang="en-US" sz="1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0" lang="en-US" sz="1800" b="1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US" sz="1800" b="1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𝝀</m:t>
                                </m:r>
                              </m:e>
                              <m:sub>
                                <m:r>
                                  <a:rPr kumimoji="0" lang="en-US" sz="1800" b="1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𝟏𝟏</m:t>
                                </m:r>
                              </m:sub>
                            </m:sSub>
                            <m:r>
                              <a:rPr kumimoji="0" lang="en-US" sz="1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kumimoji="0" lang="en-US" sz="1800" b="1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US" sz="1800" b="1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𝝀</m:t>
                                </m:r>
                              </m:e>
                              <m:sub>
                                <m:r>
                                  <a:rPr kumimoji="0" lang="en-US" sz="1800" b="1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𝟐𝟏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kumimoji="0" lang="en-US" sz="1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𝑰</m:t>
                            </m:r>
                          </m:e>
                          <m:sub>
                            <m:r>
                              <a:rPr kumimoji="0" lang="en-US" sz="1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𝟏𝟐</m:t>
                            </m:r>
                          </m:sub>
                        </m:sSub>
                      </m:e>
                    </m:d>
                  </m:oMath>
                </a14:m>
                <a:endPara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  <a:p>
                <a:pPr marL="460375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1200"/>
                  </a:spcAft>
                  <a:buClrTx/>
                  <a:buSzTx/>
                  <a:buFontTx/>
                  <a:buNone/>
                  <a:tabLst>
                    <a:tab pos="681038" algn="l"/>
                  </a:tabLst>
                  <a:defRPr/>
                </a:pP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	</a:t>
                </a:r>
                <a14:m>
                  <m:oMath xmlns:m="http://schemas.openxmlformats.org/officeDocument/2006/math">
                    <m:r>
                      <a:rPr kumimoji="0" lang="en-US" sz="18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</m:oMath>
                </a14:m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𝝀</m:t>
                        </m:r>
                      </m:e>
                      <m:sub>
                        <m:r>
                          <a:rPr kumimoji="0" lang="en-US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𝟏𝟏</m:t>
                        </m:r>
                      </m:sub>
                    </m:sSub>
                    <m:d>
                      <m:dPr>
                        <m:ctrlPr>
                          <a:rPr kumimoji="0" lang="en-US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US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𝟏</m:t>
                        </m:r>
                        <m:r>
                          <a:rPr kumimoji="0" lang="en-US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−</m:t>
                        </m:r>
                        <m:sSub>
                          <m:sSubPr>
                            <m:ctrlPr>
                              <a:rPr kumimoji="0" lang="en-US" sz="1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𝑰</m:t>
                            </m:r>
                          </m:e>
                          <m:sub>
                            <m:r>
                              <a:rPr kumimoji="0" lang="en-US" sz="1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𝟐𝟏</m:t>
                            </m:r>
                          </m:sub>
                        </m:sSub>
                      </m:e>
                    </m:d>
                    <m:r>
                      <a:rPr kumimoji="0" lang="en-US" sz="18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+</m:t>
                    </m:r>
                    <m:sSub>
                      <m:sSubPr>
                        <m:ctrlPr>
                          <a:rPr kumimoji="0" lang="en-US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𝝀</m:t>
                        </m:r>
                      </m:e>
                      <m:sub>
                        <m:r>
                          <a:rPr kumimoji="0" lang="en-US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𝟐</m:t>
                        </m:r>
                        <m:r>
                          <a:rPr kumimoji="0" lang="en-US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𝟏</m:t>
                        </m:r>
                      </m:sub>
                    </m:sSub>
                    <m:sSub>
                      <m:sSubPr>
                        <m:ctrlPr>
                          <a:rPr kumimoji="0" lang="en-US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𝑰</m:t>
                        </m:r>
                      </m:e>
                      <m:sub>
                        <m:r>
                          <a:rPr kumimoji="0" lang="en-US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𝟐𝟏</m:t>
                        </m:r>
                      </m:sub>
                    </m:sSub>
                    <m:r>
                      <a:rPr kumimoji="0" lang="en-US" sz="1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</m:oMath>
                </a14:m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𝝀</m:t>
                        </m:r>
                      </m:e>
                      <m:sub>
                        <m:r>
                          <a:rPr kumimoji="0" lang="en-US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𝟏𝟏</m:t>
                        </m:r>
                      </m:sub>
                    </m:sSub>
                    <m:r>
                      <a:rPr kumimoji="0" lang="en-US" sz="1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+</m:t>
                    </m:r>
                  </m:oMath>
                </a14:m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0" lang="en-US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0" lang="en-US" sz="1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𝝀</m:t>
                            </m:r>
                          </m:e>
                          <m:sub>
                            <m:r>
                              <a:rPr kumimoji="0" lang="en-US" sz="18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𝟐𝟏</m:t>
                            </m:r>
                          </m:sub>
                        </m:sSub>
                        <m:r>
                          <a:rPr kumimoji="0" lang="en-US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−</m:t>
                        </m:r>
                        <m:sSub>
                          <m:sSubPr>
                            <m:ctrlPr>
                              <a:rPr kumimoji="0" lang="en-US" sz="1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𝝀</m:t>
                            </m:r>
                          </m:e>
                          <m:sub>
                            <m:r>
                              <a:rPr kumimoji="0" lang="en-US" sz="18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𝟏𝟏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kumimoji="0" lang="en-US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𝑰</m:t>
                        </m:r>
                      </m:e>
                      <m:sub>
                        <m:r>
                          <a:rPr kumimoji="0" lang="en-US" sz="1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𝟐𝟏</m:t>
                        </m:r>
                      </m:sub>
                    </m:sSub>
                  </m:oMath>
                </a14:m>
                <a:endPara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  <a:p>
                <a:pPr marL="176213" marR="0" lvl="0" indent="-176213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1200"/>
                  </a:spcAft>
                  <a:buClrTx/>
                  <a:buSzTx/>
                  <a:buFontTx/>
                  <a:buChar char="•"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For each value of the prior, there is an </a:t>
                </a:r>
                <a:b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</a:b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associated Bayes error rate.</a:t>
                </a:r>
              </a:p>
              <a:p>
                <a:pPr marL="176213" marR="0" lvl="0" indent="-176213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1200"/>
                  </a:spcAft>
                  <a:buClrTx/>
                  <a:buSzTx/>
                  <a:buFontTx/>
                  <a:buChar char="•"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333399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Minimax: </a:t>
                </a: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find the maximum Bayes error </a:t>
                </a:r>
                <a:b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</a:b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for the prior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𝑃</m:t>
                    </m:r>
                    <m:r>
                      <a:rPr kumimoji="0" lang="en-US" sz="1800" b="0" i="1" u="none" strike="noStrike" kern="1200" cap="none" spc="0" normalizeH="0" baseline="-2500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1</m:t>
                    </m:r>
                  </m:oMath>
                </a14:m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, and then use the</a:t>
                </a:r>
                <a:b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</a:b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corresponding decision region.</a:t>
                </a:r>
              </a:p>
              <a:p>
                <a:pPr marL="460375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>
                    <a:tab pos="681038" algn="l"/>
                  </a:tabLst>
                  <a:defRPr/>
                </a:pPr>
                <a:endPara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  <a:p>
                <a:pPr marL="460375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>
                    <a:tab pos="681038" algn="l"/>
                  </a:tabLst>
                  <a:defRPr/>
                </a:pPr>
                <a:endPara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  <a:p>
                <a:pPr marL="460375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>
                    <a:tab pos="681038" algn="l"/>
                  </a:tabLst>
                  <a:defRPr/>
                </a:pPr>
                <a:endPara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58723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28600" y="642953"/>
                <a:ext cx="8686800" cy="5747337"/>
              </a:xfrm>
              <a:prstGeom prst="rect">
                <a:avLst/>
              </a:prstGeom>
              <a:blipFill>
                <a:blip r:embed="rId2"/>
                <a:stretch>
                  <a:fillRect l="-1606" t="-1101"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 Box 10"/>
          <p:cNvSpPr txBox="1">
            <a:spLocks noChangeArrowheads="1"/>
          </p:cNvSpPr>
          <p:nvPr/>
        </p:nvSpPr>
        <p:spPr bwMode="auto">
          <a:xfrm>
            <a:off x="227013" y="57150"/>
            <a:ext cx="68580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892034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Minimax Criterion (Cont.)</a:t>
            </a:r>
          </a:p>
        </p:txBody>
      </p:sp>
      <p:pic>
        <p:nvPicPr>
          <p:cNvPr id="8" name="Picture 11">
            <a:extLst>
              <a:ext uri="{FF2B5EF4-FFF2-40B4-BE49-F238E27FC236}">
                <a16:creationId xmlns:a16="http://schemas.microsoft.com/office/drawing/2014/main" id="{483D2343-EEB0-8745-A948-0CC7C6FBB4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5" r="1995"/>
          <a:stretch/>
        </p:blipFill>
        <p:spPr bwMode="auto">
          <a:xfrm>
            <a:off x="5644054" y="4173878"/>
            <a:ext cx="3271345" cy="2216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607424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7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7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7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7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7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72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72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53605" name="Rectangle 5"/>
              <p:cNvSpPr>
                <a:spLocks noChangeArrowheads="1"/>
              </p:cNvSpPr>
              <p:nvPr/>
            </p:nvSpPr>
            <p:spPr bwMode="auto">
              <a:xfrm>
                <a:off x="228600" y="687184"/>
                <a:ext cx="8686800" cy="557550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lIns="0" tIns="0" rIns="0" bIns="0"/>
              <a:lstStyle/>
              <a:p>
                <a:pPr marL="176213" marR="0" lvl="0" indent="-176213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1200"/>
                  </a:spcAft>
                  <a:buClrTx/>
                  <a:buSzTx/>
                  <a:buFontTx/>
                  <a:buChar char="•"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Guarantee the total risk is less than some fixed constant (or cost).</a:t>
                </a:r>
              </a:p>
              <a:p>
                <a:pPr marL="228600" marR="0" lvl="0" indent="-22860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600"/>
                  </a:spcAft>
                  <a:buClrTx/>
                  <a:buSzTx/>
                  <a:buFontTx/>
                  <a:buChar char="•"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Minimize the risk subject to the constraint:</a:t>
                </a:r>
                <a:endParaRPr kumimoji="0" lang="en-US" sz="18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  <a:p>
                <a:pPr marL="460375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kumimoji="0" lang="en-US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naryPr>
                        <m:sub/>
                        <m:sup/>
                        <m:e>
                          <m:r>
                            <a:rPr kumimoji="0" lang="en-US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𝑹</m:t>
                          </m:r>
                          <m:d>
                            <m:dPr>
                              <m:ctrlPr>
                                <a:rPr kumimoji="0" lang="en-US" sz="18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0" lang="en-US" sz="1800" b="1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1800" b="1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𝜶</m:t>
                                  </m:r>
                                </m:e>
                                <m:sub>
                                  <m:r>
                                    <a:rPr kumimoji="0" lang="en-US" sz="1800" b="1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  <m:e>
                              <m:r>
                                <a:rPr kumimoji="0" lang="en-US" sz="18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𝒙</m:t>
                              </m:r>
                            </m:e>
                          </m:d>
                          <m:r>
                            <a:rPr kumimoji="0" lang="en-US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ⅆ</m:t>
                          </m:r>
                          <m:r>
                            <a:rPr kumimoji="0" lang="en-US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𝒙</m:t>
                          </m:r>
                          <m:r>
                            <a:rPr kumimoji="0" lang="en-US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&lt; </m:t>
                          </m:r>
                          <m:r>
                            <a:rPr kumimoji="0" lang="en-US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𝒄𝒐𝒏𝒔𝒕𝒂𝒏𝒕</m:t>
                          </m:r>
                        </m:e>
                      </m:nary>
                    </m:oMath>
                  </m:oMathPara>
                </a14:m>
                <a:endPara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  <a:p>
                <a:pPr marL="17780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12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(e.g., must not misclassify more than 1% of salmon as sea bass).</a:t>
                </a:r>
              </a:p>
              <a:p>
                <a:pPr marL="228600" marR="0" lvl="0" indent="-22860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1200"/>
                  </a:spcAft>
                  <a:buClrTx/>
                  <a:buSzTx/>
                  <a:buFontTx/>
                  <a:buChar char="•"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Typically must adjust boundaries numerically.</a:t>
                </a:r>
              </a:p>
              <a:p>
                <a:pPr marL="228600" marR="0" lvl="0" indent="-22860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1200"/>
                  </a:spcAft>
                  <a:buClrTx/>
                  <a:buSzTx/>
                  <a:buFontTx/>
                  <a:buChar char="•"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For some distributions (e.g., Gaussian), analytical solutions do exist.</a:t>
                </a:r>
                <a:endParaRPr kumimoji="0" lang="en-US" sz="18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53605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28600" y="687184"/>
                <a:ext cx="8686800" cy="5575504"/>
              </a:xfrm>
              <a:prstGeom prst="rect">
                <a:avLst/>
              </a:prstGeom>
              <a:blipFill>
                <a:blip r:embed="rId2"/>
                <a:stretch>
                  <a:fillRect l="-6131" t="-6606"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3607" name="Rectangle 7"/>
          <p:cNvSpPr>
            <a:spLocks noChangeArrowheads="1"/>
          </p:cNvSpPr>
          <p:nvPr/>
        </p:nvSpPr>
        <p:spPr bwMode="auto">
          <a:xfrm>
            <a:off x="180260" y="1940103"/>
            <a:ext cx="8645525" cy="2087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marL="228600" marR="0" lvl="0" indent="-2286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	</a:t>
            </a:r>
            <a:endParaRPr kumimoji="0" lang="en-US" sz="1800" b="1" i="0" u="none" strike="noStrike" kern="1200" cap="none" spc="0" normalizeH="0" baseline="-2500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" name="Text Box 10"/>
          <p:cNvSpPr txBox="1">
            <a:spLocks noChangeArrowheads="1"/>
          </p:cNvSpPr>
          <p:nvPr/>
        </p:nvSpPr>
        <p:spPr bwMode="auto">
          <a:xfrm>
            <a:off x="227013" y="57150"/>
            <a:ext cx="68580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892034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Neyman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892034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-Pearson Criterion</a:t>
            </a:r>
          </a:p>
        </p:txBody>
      </p:sp>
    </p:spTree>
    <p:extLst>
      <p:ext uri="{BB962C8B-B14F-4D97-AF65-F5344CB8AC3E}">
        <p14:creationId xmlns:p14="http://schemas.microsoft.com/office/powerpoint/2010/main" val="432732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0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0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0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0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0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ChangeArrowheads="1"/>
          </p:cNvSpPr>
          <p:nvPr/>
        </p:nvSpPr>
        <p:spPr bwMode="auto">
          <a:xfrm>
            <a:off x="-1603692" y="-29781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1267" name="Text Box 3"/>
          <p:cNvSpPr txBox="1">
            <a:spLocks noChangeArrowheads="1"/>
          </p:cNvSpPr>
          <p:nvPr/>
        </p:nvSpPr>
        <p:spPr bwMode="auto">
          <a:xfrm>
            <a:off x="593725" y="1052513"/>
            <a:ext cx="8515350" cy="420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9" tIns="45714" rIns="91429" bIns="45714">
            <a:spAutoFit/>
          </a:bodyPr>
          <a:lstStyle/>
          <a:p>
            <a:pPr marL="230188" indent="-230188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endParaRPr lang="en-US">
              <a:solidFill>
                <a:schemeClr val="bg1"/>
              </a:solidFill>
              <a:latin typeface="Arial Unicode MS" pitchFamily="34" charset="-128"/>
            </a:endParaRPr>
          </a:p>
        </p:txBody>
      </p:sp>
      <p:sp>
        <p:nvSpPr>
          <p:cNvPr id="11268" name="Rectangle 4"/>
          <p:cNvSpPr>
            <a:spLocks noChangeArrowheads="1"/>
          </p:cNvSpPr>
          <p:nvPr/>
        </p:nvSpPr>
        <p:spPr bwMode="auto">
          <a:xfrm>
            <a:off x="0" y="29527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1295" name="Text Box 8"/>
          <p:cNvSpPr txBox="1">
            <a:spLocks noChangeArrowheads="1"/>
          </p:cNvSpPr>
          <p:nvPr/>
        </p:nvSpPr>
        <p:spPr bwMode="auto">
          <a:xfrm>
            <a:off x="238125" y="651906"/>
            <a:ext cx="4333875" cy="58599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176213" indent="-176213"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 typeface="Arial" pitchFamily="34" charset="0"/>
              <a:buChar char="•"/>
            </a:pPr>
            <a:r>
              <a:rPr lang="en-US" sz="1800" b="1" dirty="0">
                <a:solidFill>
                  <a:schemeClr val="accent1"/>
                </a:solidFill>
              </a:rPr>
              <a:t>Sorting Fish: </a:t>
            </a:r>
            <a:r>
              <a:rPr lang="en-US" sz="1800" b="1" dirty="0">
                <a:solidFill>
                  <a:schemeClr val="accent2"/>
                </a:solidFill>
              </a:rPr>
              <a:t>we seek to sort incoming fish according to their species using an optical sensing system (e.g., sea bass or salmon?)</a:t>
            </a:r>
          </a:p>
          <a:p>
            <a:pPr marL="176213" indent="-176213"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 pitchFamily="34" charset="0"/>
              <a:buChar char="•"/>
            </a:pPr>
            <a:r>
              <a:rPr lang="en-US" sz="1800" b="1" dirty="0">
                <a:solidFill>
                  <a:schemeClr val="accent1"/>
                </a:solidFill>
              </a:rPr>
              <a:t>Problem Analysis:</a:t>
            </a:r>
          </a:p>
          <a:p>
            <a:pPr marL="344488" lvl="1" indent="-166688">
              <a:spcAft>
                <a:spcPts val="600"/>
              </a:spcAft>
              <a:buFont typeface="Wingdings" pitchFamily="2" charset="2"/>
              <a:buChar char="§"/>
            </a:pPr>
            <a:r>
              <a:rPr lang="en-US" sz="1800" b="1" dirty="0"/>
              <a:t>We will set up one or more cameras, collect some sample images to use for system development.</a:t>
            </a:r>
          </a:p>
          <a:p>
            <a:pPr marL="344488" lvl="1" indent="-166688">
              <a:spcAft>
                <a:spcPts val="600"/>
              </a:spcAft>
              <a:buFont typeface="Wingdings" pitchFamily="2" charset="2"/>
              <a:buChar char="§"/>
            </a:pPr>
            <a:r>
              <a:rPr lang="en-US" sz="1800" b="1" dirty="0"/>
              <a:t>How much data do we need to collect to develop a high performance system?</a:t>
            </a:r>
          </a:p>
          <a:p>
            <a:pPr marL="344488" lvl="1" indent="-166688">
              <a:spcAft>
                <a:spcPts val="600"/>
              </a:spcAft>
              <a:buFont typeface="Wingdings" pitchFamily="2" charset="2"/>
              <a:buChar char="§"/>
            </a:pPr>
            <a:r>
              <a:rPr lang="en-US" sz="1800" b="1" dirty="0"/>
              <a:t>We decide to extract features automatically from the images.</a:t>
            </a:r>
          </a:p>
          <a:p>
            <a:pPr marL="344488" lvl="1" indent="-166688">
              <a:spcAft>
                <a:spcPts val="600"/>
              </a:spcAft>
              <a:buFont typeface="Wingdings" pitchFamily="2" charset="2"/>
              <a:buChar char="§"/>
            </a:pPr>
            <a:r>
              <a:rPr lang="en-US" sz="1800" b="1" dirty="0"/>
              <a:t>With a little bit of thought, we decide to consider features such as length, lightness, width, number and shape of fins, position of mouth, etc.</a:t>
            </a:r>
          </a:p>
          <a:p>
            <a:pPr marL="344488" lvl="1" indent="-166688">
              <a:spcAft>
                <a:spcPts val="600"/>
              </a:spcAft>
              <a:buFont typeface="Wingdings" pitchFamily="2" charset="2"/>
              <a:buChar char="§"/>
            </a:pPr>
            <a:r>
              <a:rPr lang="en-US" sz="1800" b="1" dirty="0"/>
              <a:t>But how do we decide what is the best combination of features?</a:t>
            </a:r>
          </a:p>
          <a:p>
            <a:pPr marL="176213" indent="-176213">
              <a:spcBef>
                <a:spcPts val="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</a:pPr>
            <a:endParaRPr lang="en-US" sz="1800" b="1" dirty="0">
              <a:solidFill>
                <a:schemeClr val="accent2"/>
              </a:solidFill>
            </a:endParaRPr>
          </a:p>
        </p:txBody>
      </p:sp>
      <p:pic>
        <p:nvPicPr>
          <p:cNvPr id="11296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800473" y="651906"/>
            <a:ext cx="1853981" cy="2777094"/>
          </a:xfrm>
          <a:prstGeom prst="rect">
            <a:avLst/>
          </a:prstGeom>
          <a:noFill/>
          <a:ln w="38100">
            <a:solidFill>
              <a:schemeClr val="accent1"/>
            </a:solidFill>
            <a:miter lim="800000"/>
            <a:headEnd/>
            <a:tailEnd/>
          </a:ln>
        </p:spPr>
      </p:pic>
      <p:grpSp>
        <p:nvGrpSpPr>
          <p:cNvPr id="11272" name="Group 11"/>
          <p:cNvGrpSpPr>
            <a:grpSpLocks/>
          </p:cNvGrpSpPr>
          <p:nvPr/>
        </p:nvGrpSpPr>
        <p:grpSpPr bwMode="auto">
          <a:xfrm>
            <a:off x="5654675" y="3646090"/>
            <a:ext cx="2162175" cy="3068638"/>
            <a:chOff x="3732" y="2214"/>
            <a:chExt cx="1362" cy="1933"/>
          </a:xfrm>
          <a:solidFill>
            <a:schemeClr val="bg1"/>
          </a:solidFill>
        </p:grpSpPr>
        <p:grpSp>
          <p:nvGrpSpPr>
            <p:cNvPr id="11274" name="Group 12"/>
            <p:cNvGrpSpPr>
              <a:grpSpLocks/>
            </p:cNvGrpSpPr>
            <p:nvPr/>
          </p:nvGrpSpPr>
          <p:grpSpPr bwMode="auto">
            <a:xfrm>
              <a:off x="3732" y="3644"/>
              <a:ext cx="1362" cy="230"/>
              <a:chOff x="312" y="2365"/>
              <a:chExt cx="1362" cy="230"/>
            </a:xfrm>
            <a:grpFill/>
          </p:grpSpPr>
          <p:sp>
            <p:nvSpPr>
              <p:cNvPr id="11293" name="Rectangle 13"/>
              <p:cNvSpPr>
                <a:spLocks noChangeArrowheads="1"/>
              </p:cNvSpPr>
              <p:nvPr/>
            </p:nvSpPr>
            <p:spPr bwMode="auto">
              <a:xfrm>
                <a:off x="312" y="2365"/>
                <a:ext cx="1362" cy="230"/>
              </a:xfrm>
              <a:prstGeom prst="rect">
                <a:avLst/>
              </a:prstGeom>
              <a:grpFill/>
              <a:ln w="38100">
                <a:solidFill>
                  <a:srgbClr val="004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294" name="Text Box 14"/>
              <p:cNvSpPr txBox="1">
                <a:spLocks noChangeArrowheads="1"/>
              </p:cNvSpPr>
              <p:nvPr/>
            </p:nvSpPr>
            <p:spPr bwMode="auto">
              <a:xfrm>
                <a:off x="336" y="2394"/>
                <a:ext cx="1314" cy="173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800" b="1">
                    <a:solidFill>
                      <a:srgbClr val="FFFFFF"/>
                    </a:solidFill>
                  </a:rPr>
                  <a:t>Feature Extraction</a:t>
                </a:r>
              </a:p>
            </p:txBody>
          </p:sp>
        </p:grpSp>
        <p:grpSp>
          <p:nvGrpSpPr>
            <p:cNvPr id="11275" name="Group 15"/>
            <p:cNvGrpSpPr>
              <a:grpSpLocks/>
            </p:cNvGrpSpPr>
            <p:nvPr/>
          </p:nvGrpSpPr>
          <p:grpSpPr bwMode="auto">
            <a:xfrm>
              <a:off x="3783" y="3065"/>
              <a:ext cx="1260" cy="230"/>
              <a:chOff x="414" y="3037"/>
              <a:chExt cx="1260" cy="230"/>
            </a:xfrm>
            <a:grpFill/>
          </p:grpSpPr>
          <p:sp>
            <p:nvSpPr>
              <p:cNvPr id="11291" name="Rectangle 16"/>
              <p:cNvSpPr>
                <a:spLocks noChangeArrowheads="1"/>
              </p:cNvSpPr>
              <p:nvPr/>
            </p:nvSpPr>
            <p:spPr bwMode="auto">
              <a:xfrm>
                <a:off x="414" y="3037"/>
                <a:ext cx="1260" cy="230"/>
              </a:xfrm>
              <a:prstGeom prst="rect">
                <a:avLst/>
              </a:prstGeom>
              <a:grpFill/>
              <a:ln w="38100">
                <a:solidFill>
                  <a:srgbClr val="004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292" name="Text Box 17"/>
              <p:cNvSpPr txBox="1">
                <a:spLocks noChangeArrowheads="1"/>
              </p:cNvSpPr>
              <p:nvPr/>
            </p:nvSpPr>
            <p:spPr bwMode="auto">
              <a:xfrm>
                <a:off x="436" y="3066"/>
                <a:ext cx="1216" cy="173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800" b="1" dirty="0">
                    <a:solidFill>
                      <a:srgbClr val="FFFFFF"/>
                    </a:solidFill>
                  </a:rPr>
                  <a:t>Segmentation</a:t>
                </a:r>
              </a:p>
            </p:txBody>
          </p:sp>
        </p:grpSp>
        <p:grpSp>
          <p:nvGrpSpPr>
            <p:cNvPr id="11276" name="Group 18"/>
            <p:cNvGrpSpPr>
              <a:grpSpLocks/>
            </p:cNvGrpSpPr>
            <p:nvPr/>
          </p:nvGrpSpPr>
          <p:grpSpPr bwMode="auto">
            <a:xfrm>
              <a:off x="3780" y="2486"/>
              <a:ext cx="1266" cy="230"/>
              <a:chOff x="408" y="3607"/>
              <a:chExt cx="1266" cy="230"/>
            </a:xfrm>
            <a:grpFill/>
          </p:grpSpPr>
          <p:sp>
            <p:nvSpPr>
              <p:cNvPr id="11289" name="Rectangle 19"/>
              <p:cNvSpPr>
                <a:spLocks noChangeArrowheads="1"/>
              </p:cNvSpPr>
              <p:nvPr/>
            </p:nvSpPr>
            <p:spPr bwMode="auto">
              <a:xfrm>
                <a:off x="408" y="3607"/>
                <a:ext cx="1266" cy="230"/>
              </a:xfrm>
              <a:prstGeom prst="rect">
                <a:avLst/>
              </a:prstGeom>
              <a:grpFill/>
              <a:ln w="38100">
                <a:solidFill>
                  <a:srgbClr val="004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290" name="Text Box 20"/>
              <p:cNvSpPr txBox="1">
                <a:spLocks noChangeArrowheads="1"/>
              </p:cNvSpPr>
              <p:nvPr/>
            </p:nvSpPr>
            <p:spPr bwMode="auto">
              <a:xfrm>
                <a:off x="430" y="3636"/>
                <a:ext cx="1222" cy="173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800" b="1" dirty="0">
                    <a:solidFill>
                      <a:srgbClr val="FFFFFF"/>
                    </a:solidFill>
                  </a:rPr>
                  <a:t>Sensing</a:t>
                </a:r>
              </a:p>
            </p:txBody>
          </p:sp>
        </p:grpSp>
        <p:grpSp>
          <p:nvGrpSpPr>
            <p:cNvPr id="11277" name="Group 21"/>
            <p:cNvGrpSpPr>
              <a:grpSpLocks/>
            </p:cNvGrpSpPr>
            <p:nvPr/>
          </p:nvGrpSpPr>
          <p:grpSpPr bwMode="auto">
            <a:xfrm flipV="1">
              <a:off x="4335" y="2214"/>
              <a:ext cx="156" cy="195"/>
              <a:chOff x="3504" y="2043"/>
              <a:chExt cx="666" cy="879"/>
            </a:xfrm>
            <a:grpFill/>
          </p:grpSpPr>
          <p:sp>
            <p:nvSpPr>
              <p:cNvPr id="11287" name="AutoShape 22"/>
              <p:cNvSpPr>
                <a:spLocks noChangeArrowheads="1"/>
              </p:cNvSpPr>
              <p:nvPr/>
            </p:nvSpPr>
            <p:spPr bwMode="auto">
              <a:xfrm>
                <a:off x="3504" y="2043"/>
                <a:ext cx="666" cy="576"/>
              </a:xfrm>
              <a:prstGeom prst="triangle">
                <a:avLst>
                  <a:gd name="adj" fmla="val 50000"/>
                </a:avLst>
              </a:prstGeom>
              <a:grpFill/>
              <a:ln w="381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288" name="Rectangle 23"/>
              <p:cNvSpPr>
                <a:spLocks noChangeArrowheads="1"/>
              </p:cNvSpPr>
              <p:nvPr/>
            </p:nvSpPr>
            <p:spPr bwMode="auto">
              <a:xfrm>
                <a:off x="3647" y="2619"/>
                <a:ext cx="381" cy="303"/>
              </a:xfrm>
              <a:prstGeom prst="rect">
                <a:avLst/>
              </a:prstGeom>
              <a:grpFill/>
              <a:ln w="381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1278" name="Group 24"/>
            <p:cNvGrpSpPr>
              <a:grpSpLocks/>
            </p:cNvGrpSpPr>
            <p:nvPr/>
          </p:nvGrpSpPr>
          <p:grpSpPr bwMode="auto">
            <a:xfrm flipV="1">
              <a:off x="4335" y="2793"/>
              <a:ext cx="156" cy="195"/>
              <a:chOff x="3504" y="2043"/>
              <a:chExt cx="666" cy="879"/>
            </a:xfrm>
            <a:grpFill/>
          </p:grpSpPr>
          <p:sp>
            <p:nvSpPr>
              <p:cNvPr id="11285" name="AutoShape 25"/>
              <p:cNvSpPr>
                <a:spLocks noChangeArrowheads="1"/>
              </p:cNvSpPr>
              <p:nvPr/>
            </p:nvSpPr>
            <p:spPr bwMode="auto">
              <a:xfrm>
                <a:off x="3504" y="2043"/>
                <a:ext cx="666" cy="576"/>
              </a:xfrm>
              <a:prstGeom prst="triangle">
                <a:avLst>
                  <a:gd name="adj" fmla="val 50000"/>
                </a:avLst>
              </a:prstGeom>
              <a:grpFill/>
              <a:ln w="381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286" name="Rectangle 26"/>
              <p:cNvSpPr>
                <a:spLocks noChangeArrowheads="1"/>
              </p:cNvSpPr>
              <p:nvPr/>
            </p:nvSpPr>
            <p:spPr bwMode="auto">
              <a:xfrm>
                <a:off x="3647" y="2619"/>
                <a:ext cx="381" cy="303"/>
              </a:xfrm>
              <a:prstGeom prst="rect">
                <a:avLst/>
              </a:prstGeom>
              <a:grpFill/>
              <a:ln w="381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1279" name="Group 27"/>
            <p:cNvGrpSpPr>
              <a:grpSpLocks/>
            </p:cNvGrpSpPr>
            <p:nvPr/>
          </p:nvGrpSpPr>
          <p:grpSpPr bwMode="auto">
            <a:xfrm flipV="1">
              <a:off x="4335" y="3372"/>
              <a:ext cx="156" cy="195"/>
              <a:chOff x="3504" y="2043"/>
              <a:chExt cx="666" cy="879"/>
            </a:xfrm>
            <a:grpFill/>
          </p:grpSpPr>
          <p:sp>
            <p:nvSpPr>
              <p:cNvPr id="11283" name="AutoShape 28"/>
              <p:cNvSpPr>
                <a:spLocks noChangeArrowheads="1"/>
              </p:cNvSpPr>
              <p:nvPr/>
            </p:nvSpPr>
            <p:spPr bwMode="auto">
              <a:xfrm>
                <a:off x="3504" y="2043"/>
                <a:ext cx="666" cy="576"/>
              </a:xfrm>
              <a:prstGeom prst="triangle">
                <a:avLst>
                  <a:gd name="adj" fmla="val 50000"/>
                </a:avLst>
              </a:prstGeom>
              <a:grpFill/>
              <a:ln w="381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284" name="Rectangle 29"/>
              <p:cNvSpPr>
                <a:spLocks noChangeArrowheads="1"/>
              </p:cNvSpPr>
              <p:nvPr/>
            </p:nvSpPr>
            <p:spPr bwMode="auto">
              <a:xfrm>
                <a:off x="3647" y="2619"/>
                <a:ext cx="381" cy="303"/>
              </a:xfrm>
              <a:prstGeom prst="rect">
                <a:avLst/>
              </a:prstGeom>
              <a:grpFill/>
              <a:ln w="381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1280" name="Group 30"/>
            <p:cNvGrpSpPr>
              <a:grpSpLocks/>
            </p:cNvGrpSpPr>
            <p:nvPr/>
          </p:nvGrpSpPr>
          <p:grpSpPr bwMode="auto">
            <a:xfrm flipV="1">
              <a:off x="4335" y="3952"/>
              <a:ext cx="156" cy="195"/>
              <a:chOff x="3504" y="2043"/>
              <a:chExt cx="666" cy="879"/>
            </a:xfrm>
            <a:grpFill/>
          </p:grpSpPr>
          <p:sp>
            <p:nvSpPr>
              <p:cNvPr id="11281" name="AutoShape 31"/>
              <p:cNvSpPr>
                <a:spLocks noChangeArrowheads="1"/>
              </p:cNvSpPr>
              <p:nvPr/>
            </p:nvSpPr>
            <p:spPr bwMode="auto">
              <a:xfrm>
                <a:off x="3504" y="2043"/>
                <a:ext cx="666" cy="576"/>
              </a:xfrm>
              <a:prstGeom prst="triangle">
                <a:avLst>
                  <a:gd name="adj" fmla="val 50000"/>
                </a:avLst>
              </a:prstGeom>
              <a:grpFill/>
              <a:ln w="381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282" name="Rectangle 32"/>
              <p:cNvSpPr>
                <a:spLocks noChangeArrowheads="1"/>
              </p:cNvSpPr>
              <p:nvPr/>
            </p:nvSpPr>
            <p:spPr bwMode="auto">
              <a:xfrm>
                <a:off x="3647" y="2619"/>
                <a:ext cx="381" cy="303"/>
              </a:xfrm>
              <a:prstGeom prst="rect">
                <a:avLst/>
              </a:prstGeom>
              <a:grpFill/>
              <a:ln w="381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11273" name="Text Box 33"/>
          <p:cNvSpPr txBox="1">
            <a:spLocks noChangeArrowheads="1"/>
          </p:cNvSpPr>
          <p:nvPr/>
        </p:nvSpPr>
        <p:spPr bwMode="auto">
          <a:xfrm>
            <a:off x="238126" y="3814762"/>
            <a:ext cx="4343400" cy="19170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>
            <a:defPPr>
              <a:defRPr lang="en-US"/>
            </a:defPPr>
            <a:lvl1pPr marL="176213" indent="-176213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b="1">
                <a:solidFill>
                  <a:schemeClr val="accent1"/>
                </a:solidFill>
              </a:defRPr>
            </a:lvl1pPr>
          </a:lstStyle>
          <a:p>
            <a:pPr>
              <a:spcBef>
                <a:spcPts val="0"/>
              </a:spcBef>
              <a:spcAft>
                <a:spcPts val="600"/>
              </a:spcAft>
            </a:pPr>
            <a:endParaRPr lang="en-US" sz="1800" b="1" dirty="0"/>
          </a:p>
        </p:txBody>
      </p:sp>
      <p:sp>
        <p:nvSpPr>
          <p:cNvPr id="11271" name="Text Box 34"/>
          <p:cNvSpPr txBox="1">
            <a:spLocks noChangeArrowheads="1"/>
          </p:cNvSpPr>
          <p:nvPr/>
        </p:nvSpPr>
        <p:spPr bwMode="auto">
          <a:xfrm>
            <a:off x="228600" y="57150"/>
            <a:ext cx="868679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 dirty="0">
                <a:solidFill>
                  <a:schemeClr val="accent2"/>
                </a:solidFill>
              </a:rPr>
              <a:t>Image Processing Example: Sorting Fish</a:t>
            </a:r>
          </a:p>
        </p:txBody>
      </p:sp>
    </p:spTree>
    <p:extLst>
      <p:ext uri="{BB962C8B-B14F-4D97-AF65-F5344CB8AC3E}">
        <p14:creationId xmlns:p14="http://schemas.microsoft.com/office/powerpoint/2010/main" val="1473872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7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0">
            <a:extLst>
              <a:ext uri="{FF2B5EF4-FFF2-40B4-BE49-F238E27FC236}">
                <a16:creationId xmlns:a16="http://schemas.microsoft.com/office/drawing/2014/main" id="{DE36D822-0892-CC49-9A13-2085091D43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012" y="57150"/>
            <a:ext cx="868838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892034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Example: Which System is Better?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89BC88B-E64D-6940-B6E7-27BA55553F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16" r="5381"/>
          <a:stretch/>
        </p:blipFill>
        <p:spPr>
          <a:xfrm>
            <a:off x="545090" y="584616"/>
            <a:ext cx="8233699" cy="5951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0467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79" name="Rectangle 3155"/>
          <p:cNvSpPr>
            <a:spLocks noChangeArrowheads="1"/>
          </p:cNvSpPr>
          <p:nvPr/>
        </p:nvSpPr>
        <p:spPr bwMode="auto">
          <a:xfrm>
            <a:off x="228600" y="691726"/>
            <a:ext cx="8686800" cy="56328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marL="176213" indent="-176213">
              <a:spcAft>
                <a:spcPts val="1200"/>
              </a:spcAft>
              <a:buFontTx/>
              <a:buChar char="•"/>
            </a:pPr>
            <a:r>
              <a:rPr lang="en-US" sz="1800" b="1" dirty="0">
                <a:solidFill>
                  <a:schemeClr val="bg1"/>
                </a:solidFill>
              </a:rPr>
              <a:t>Bayesian Decision Theory is a fundamental statistical approach to the problem of pattern classification.</a:t>
            </a:r>
          </a:p>
          <a:p>
            <a:pPr marL="176213" indent="-176213">
              <a:spcAft>
                <a:spcPts val="1200"/>
              </a:spcAft>
              <a:buFontTx/>
              <a:buChar char="•"/>
            </a:pPr>
            <a:r>
              <a:rPr lang="en-US" sz="1800" b="1" dirty="0">
                <a:solidFill>
                  <a:schemeClr val="bg1"/>
                </a:solidFill>
              </a:rPr>
              <a:t>It allows us to quantify the tradeoffs between various classification decisions using probability and the costs that accompany these decisions.</a:t>
            </a:r>
          </a:p>
          <a:p>
            <a:pPr marL="176213" indent="-176213">
              <a:spcAft>
                <a:spcPts val="1200"/>
              </a:spcAft>
              <a:buFontTx/>
              <a:buChar char="•"/>
            </a:pPr>
            <a:r>
              <a:rPr lang="en-US" sz="1800" b="1" dirty="0">
                <a:solidFill>
                  <a:schemeClr val="bg1"/>
                </a:solidFill>
              </a:rPr>
              <a:t>We assume all relevant probability distributions are known.</a:t>
            </a:r>
          </a:p>
          <a:p>
            <a:pPr marL="466725" lvl="1" indent="-293688">
              <a:spcAft>
                <a:spcPts val="1200"/>
              </a:spcAft>
              <a:buFont typeface="Wingdings" pitchFamily="2" charset="2"/>
              <a:buChar char="Ø"/>
            </a:pPr>
            <a:r>
              <a:rPr lang="en-US" sz="1800" b="1" dirty="0">
                <a:solidFill>
                  <a:schemeClr val="bg1"/>
                </a:solidFill>
              </a:rPr>
              <a:t>Later, as part of the machine learning process, we will learn how to estimate these from data.</a:t>
            </a:r>
          </a:p>
          <a:p>
            <a:pPr marL="176213" indent="-176213">
              <a:spcAft>
                <a:spcPts val="1200"/>
              </a:spcAft>
              <a:buFontTx/>
              <a:buChar char="•"/>
            </a:pPr>
            <a:r>
              <a:rPr lang="en-US" sz="1800" b="1" dirty="0">
                <a:solidFill>
                  <a:schemeClr val="bg1"/>
                </a:solidFill>
              </a:rPr>
              <a:t>Can we exploit prior knowledge using Bayesian Decision Theory?</a:t>
            </a:r>
          </a:p>
          <a:p>
            <a:pPr marL="176213" indent="-176213">
              <a:spcAft>
                <a:spcPts val="1200"/>
              </a:spcAft>
              <a:buFontTx/>
              <a:buChar char="•"/>
            </a:pPr>
            <a:r>
              <a:rPr lang="en-US" sz="1800" b="1" dirty="0">
                <a:solidFill>
                  <a:schemeClr val="bg1"/>
                </a:solidFill>
              </a:rPr>
              <a:t>Important questions to ask:</a:t>
            </a:r>
          </a:p>
          <a:p>
            <a:pPr marL="466725" lvl="1" indent="-290513">
              <a:spcAft>
                <a:spcPts val="1200"/>
              </a:spcAft>
              <a:buFont typeface="Wingdings" pitchFamily="2" charset="2"/>
              <a:buChar char="§"/>
            </a:pPr>
            <a:r>
              <a:rPr lang="en-US" sz="1800" b="1" dirty="0">
                <a:solidFill>
                  <a:schemeClr val="bg1"/>
                </a:solidFill>
              </a:rPr>
              <a:t>Is each class equally probable? (uniform priors)</a:t>
            </a:r>
          </a:p>
          <a:p>
            <a:pPr marL="466725" lvl="1" indent="-290513">
              <a:spcAft>
                <a:spcPts val="1200"/>
              </a:spcAft>
              <a:buFont typeface="Wingdings" pitchFamily="2" charset="2"/>
              <a:buChar char="§"/>
            </a:pPr>
            <a:r>
              <a:rPr lang="en-US" sz="1800" b="1" dirty="0">
                <a:solidFill>
                  <a:schemeClr val="bg1"/>
                </a:solidFill>
              </a:rPr>
              <a:t>Can measurements be correlated with the label associated with each data point? (likelihood)</a:t>
            </a:r>
          </a:p>
          <a:p>
            <a:pPr marL="466725" lvl="1" indent="-290513">
              <a:spcAft>
                <a:spcPts val="1200"/>
              </a:spcAft>
              <a:buFont typeface="Wingdings" pitchFamily="2" charset="2"/>
              <a:buChar char="§"/>
            </a:pPr>
            <a:r>
              <a:rPr lang="en-US" sz="1800" b="1" dirty="0">
                <a:solidFill>
                  <a:schemeClr val="bg1"/>
                </a:solidFill>
              </a:rPr>
              <a:t>Can we combine these to make a better decision? (posterior)</a:t>
            </a:r>
          </a:p>
          <a:p>
            <a:pPr marL="466725" lvl="1" indent="-290513">
              <a:spcAft>
                <a:spcPts val="1200"/>
              </a:spcAft>
              <a:buFont typeface="Wingdings" pitchFamily="2" charset="2"/>
              <a:buChar char="§"/>
            </a:pPr>
            <a:r>
              <a:rPr lang="en-US" sz="1800" b="1" dirty="0">
                <a:solidFill>
                  <a:schemeClr val="bg1"/>
                </a:solidFill>
              </a:rPr>
              <a:t>What is the cost of an error? (risk, optimization)</a:t>
            </a:r>
          </a:p>
        </p:txBody>
      </p:sp>
      <p:sp>
        <p:nvSpPr>
          <p:cNvPr id="80899" name="Rectangle 3075"/>
          <p:cNvSpPr>
            <a:spLocks noChangeArrowheads="1"/>
          </p:cNvSpPr>
          <p:nvPr/>
        </p:nvSpPr>
        <p:spPr bwMode="auto">
          <a:xfrm>
            <a:off x="1588" y="-20637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8" name="Text Box 10"/>
          <p:cNvSpPr txBox="1">
            <a:spLocks noChangeArrowheads="1"/>
          </p:cNvSpPr>
          <p:nvPr/>
        </p:nvSpPr>
        <p:spPr bwMode="auto">
          <a:xfrm>
            <a:off x="227012" y="57150"/>
            <a:ext cx="868679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 dirty="0">
                <a:solidFill>
                  <a:schemeClr val="accent2"/>
                </a:solidFill>
              </a:rPr>
              <a:t>Bayesian Decision Theory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7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7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7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50530" name="Rectangle 2"/>
              <p:cNvSpPr>
                <a:spLocks noChangeArrowheads="1"/>
              </p:cNvSpPr>
              <p:nvPr/>
            </p:nvSpPr>
            <p:spPr bwMode="auto">
              <a:xfrm>
                <a:off x="231775" y="663591"/>
                <a:ext cx="8645525" cy="557688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lIns="0" tIns="0" rIns="0" bIns="0"/>
              <a:lstStyle/>
              <a:p>
                <a:pPr marL="176213" indent="-176213">
                  <a:spcAft>
                    <a:spcPts val="1200"/>
                  </a:spcAft>
                  <a:buFontTx/>
                  <a:buChar char="•"/>
                </a:pPr>
                <a:r>
                  <a:rPr lang="en-US" sz="1800" b="1" dirty="0">
                    <a:solidFill>
                      <a:schemeClr val="bg1"/>
                    </a:solidFill>
                  </a:rPr>
                  <a:t>State of nature or the “class label” is </a:t>
                </a:r>
                <a:r>
                  <a:rPr lang="en-US" sz="1800" b="1" i="1" dirty="0">
                    <a:solidFill>
                      <a:schemeClr val="bg1"/>
                    </a:solidFill>
                  </a:rPr>
                  <a:t>prior</a:t>
                </a:r>
                <a:r>
                  <a:rPr lang="en-US" sz="1800" b="1" dirty="0">
                    <a:solidFill>
                      <a:schemeClr val="bg1"/>
                    </a:solidFill>
                  </a:rPr>
                  <a:t> information</a:t>
                </a:r>
              </a:p>
              <a:p>
                <a:pPr marL="176213" indent="-176213">
                  <a:spcAft>
                    <a:spcPts val="600"/>
                  </a:spcAft>
                  <a:buFontTx/>
                  <a:buChar char="•"/>
                </a:pPr>
                <a:r>
                  <a:rPr lang="en-US" sz="1800" b="1" dirty="0">
                    <a:solidFill>
                      <a:schemeClr val="bg1"/>
                    </a:solidFill>
                  </a:rPr>
                  <a:t>Model the class label as a random variable, 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𝝎</m:t>
                    </m:r>
                  </m:oMath>
                </a14:m>
                <a:r>
                  <a:rPr lang="en-US" sz="1800" b="1" dirty="0">
                    <a:solidFill>
                      <a:schemeClr val="bg1"/>
                    </a:solidFill>
                  </a:rPr>
                  <a:t>:</a:t>
                </a:r>
              </a:p>
              <a:p>
                <a:pPr marL="339725" lvl="1" indent="-163513">
                  <a:spcAft>
                    <a:spcPts val="600"/>
                  </a:spcAft>
                  <a:buFont typeface="Wingdings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sz="18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𝝎</m:t>
                    </m:r>
                    <m:r>
                      <a:rPr lang="en-US" sz="18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𝝎</m:t>
                        </m:r>
                      </m:e>
                      <m:sub>
                        <m:r>
                          <a:rPr lang="en-US" sz="18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sz="1800" b="1" dirty="0">
                    <a:solidFill>
                      <a:schemeClr val="bg1"/>
                    </a:solidFill>
                  </a:rPr>
                  <a:t>: the event that a sample belongs to class 1</a:t>
                </a:r>
                <a:endParaRPr lang="en-US" sz="1800" b="1" dirty="0">
                  <a:solidFill>
                    <a:schemeClr val="bg1"/>
                  </a:solidFill>
                  <a:sym typeface="Symbol" pitchFamily="18" charset="2"/>
                </a:endParaRPr>
              </a:p>
              <a:p>
                <a:pPr marL="339725" lvl="1" indent="-163513">
                  <a:spcAft>
                    <a:spcPts val="600"/>
                  </a:spcAft>
                  <a:buFont typeface="Wingdings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sz="18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sz="18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𝝎</m:t>
                            </m:r>
                          </m:e>
                          <m:sub>
                            <m:r>
                              <a:rPr lang="en-US" sz="18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e>
                    </m:d>
                    <m:r>
                      <a:rPr lang="en-US" sz="18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sz="1800" b="1" dirty="0">
                    <a:solidFill>
                      <a:schemeClr val="bg1"/>
                    </a:solidFill>
                  </a:rPr>
                  <a:t>probability of class 1</a:t>
                </a:r>
              </a:p>
              <a:p>
                <a:pPr marL="339725" lvl="1" indent="-163513">
                  <a:spcAft>
                    <a:spcPts val="600"/>
                  </a:spcAft>
                  <a:buFont typeface="Wingdings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sz="18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sz="18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𝝎</m:t>
                            </m:r>
                          </m:e>
                          <m:sub>
                            <m:r>
                              <a:rPr lang="en-US" sz="18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800" b="1" i="1" dirty="0">
                    <a:solidFill>
                      <a:schemeClr val="bg1"/>
                    </a:solidFill>
                  </a:rPr>
                  <a:t> </a:t>
                </a:r>
                <a:r>
                  <a:rPr lang="en-US" sz="1800" b="1" dirty="0">
                    <a:solidFill>
                      <a:schemeClr val="bg1"/>
                    </a:solidFill>
                  </a:rPr>
                  <a:t>= probability of class 2</a:t>
                </a:r>
              </a:p>
              <a:p>
                <a:pPr marL="339725" lvl="1" indent="-163513">
                  <a:spcAft>
                    <a:spcPts val="600"/>
                  </a:spcAft>
                  <a:buFont typeface="Wingdings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sz="18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sz="18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𝝎</m:t>
                            </m:r>
                          </m:e>
                          <m:sub>
                            <m:r>
                              <a:rPr lang="en-US" sz="18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e>
                    </m:d>
                    <m:r>
                      <a:rPr lang="en-US" sz="18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18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sz="18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𝝎</m:t>
                            </m:r>
                          </m:e>
                          <m:sub>
                            <m:r>
                              <a:rPr lang="en-US" sz="18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800" b="1" i="1" dirty="0">
                    <a:solidFill>
                      <a:schemeClr val="bg1"/>
                    </a:solidFill>
                  </a:rPr>
                  <a:t> = 1</a:t>
                </a:r>
              </a:p>
              <a:p>
                <a:pPr marL="628650" lvl="3" indent="-288925">
                  <a:spcAft>
                    <a:spcPts val="600"/>
                  </a:spcAft>
                  <a:buFont typeface="Wingdings" pitchFamily="2" charset="2"/>
                  <a:buChar char="Ø"/>
                </a:pPr>
                <a:r>
                  <a:rPr lang="en-US" sz="1800" b="1" dirty="0">
                    <a:solidFill>
                      <a:schemeClr val="bg1"/>
                    </a:solidFill>
                  </a:rPr>
                  <a:t>Exclusivity</a:t>
                </a:r>
                <a:r>
                  <a:rPr lang="en-US" sz="1800" dirty="0">
                    <a:solidFill>
                      <a:schemeClr val="bg1"/>
                    </a:solidFill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𝝎</m:t>
                        </m:r>
                      </m:e>
                      <m:sub>
                        <m:r>
                          <a:rPr lang="en-US" sz="18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chemeClr val="bg1"/>
                    </a:solidFill>
                  </a:rPr>
                  <a:t> </a:t>
                </a:r>
                <a:r>
                  <a:rPr lang="en-US" sz="1800" b="1" dirty="0">
                    <a:solidFill>
                      <a:schemeClr val="bg1"/>
                    </a:solidFill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𝝎</m:t>
                        </m:r>
                      </m:e>
                      <m:sub>
                        <m:r>
                          <a:rPr lang="en-US" sz="18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chemeClr val="bg1"/>
                    </a:solidFill>
                  </a:rPr>
                  <a:t> </a:t>
                </a:r>
                <a:r>
                  <a:rPr lang="en-US" sz="1800" b="1" dirty="0">
                    <a:solidFill>
                      <a:schemeClr val="bg1"/>
                    </a:solidFill>
                  </a:rPr>
                  <a:t>share no basic events</a:t>
                </a:r>
              </a:p>
              <a:p>
                <a:pPr marL="628650" lvl="3" indent="-288925">
                  <a:spcAft>
                    <a:spcPts val="1200"/>
                  </a:spcAft>
                  <a:buFont typeface="Wingdings" pitchFamily="2" charset="2"/>
                  <a:buChar char="Ø"/>
                </a:pPr>
                <a:r>
                  <a:rPr lang="en-US" sz="1800" b="1" dirty="0">
                    <a:solidFill>
                      <a:schemeClr val="bg1"/>
                    </a:solidFill>
                  </a:rPr>
                  <a:t>Exhaustivity: the union of all outcomes is the sample space</a:t>
                </a:r>
                <a:br>
                  <a:rPr lang="en-US" sz="1800" b="1" dirty="0">
                    <a:solidFill>
                      <a:schemeClr val="bg1"/>
                    </a:solidFill>
                  </a:rPr>
                </a:br>
                <a:r>
                  <a:rPr lang="en-US" sz="1800" b="1" dirty="0">
                    <a:solidFill>
                      <a:schemeClr val="bg1"/>
                    </a:solidFill>
                  </a:rPr>
                  <a:t>(either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𝝎</m:t>
                        </m:r>
                      </m:e>
                      <m:sub>
                        <m:r>
                          <a:rPr lang="en-US" sz="18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sz="1800" b="1" dirty="0">
                    <a:solidFill>
                      <a:schemeClr val="bg1"/>
                    </a:solidFill>
                  </a:rPr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𝝎</m:t>
                        </m:r>
                      </m:e>
                      <m:sub>
                        <m:r>
                          <a:rPr lang="en-US" sz="18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sz="1800" b="1" baseline="-25000" dirty="0">
                    <a:solidFill>
                      <a:schemeClr val="bg1"/>
                    </a:solidFill>
                  </a:rPr>
                  <a:t> </a:t>
                </a:r>
                <a:r>
                  <a:rPr lang="en-US" sz="1800" b="1" dirty="0">
                    <a:solidFill>
                      <a:schemeClr val="bg1"/>
                    </a:solidFill>
                  </a:rPr>
                  <a:t>must occur)</a:t>
                </a:r>
              </a:p>
              <a:p>
                <a:pPr marL="176213" indent="-176213">
                  <a:spcAft>
                    <a:spcPts val="600"/>
                  </a:spcAft>
                  <a:buFontTx/>
                  <a:buChar char="•"/>
                </a:pPr>
                <a:r>
                  <a:rPr lang="en-US" sz="1800" b="1" dirty="0">
                    <a:solidFill>
                      <a:schemeClr val="bg1"/>
                    </a:solidFill>
                  </a:rPr>
                  <a:t>If all incorrect classifications have an equal cost:</a:t>
                </a:r>
              </a:p>
              <a:p>
                <a:pPr marL="693738" lvl="1" indent="-350838">
                  <a:spcAft>
                    <a:spcPts val="1200"/>
                  </a:spcAft>
                  <a:buFont typeface="Wingdings" pitchFamily="2" charset="2"/>
                  <a:buChar char="Ø"/>
                </a:pPr>
                <a:r>
                  <a:rPr lang="en-US" sz="1800" b="1" dirty="0">
                    <a:solidFill>
                      <a:schemeClr val="bg1"/>
                    </a:solidFill>
                  </a:rPr>
                  <a:t>Choose</a:t>
                </a:r>
                <a14:m>
                  <m:oMath xmlns:m="http://schemas.openxmlformats.org/officeDocument/2006/math">
                    <m:r>
                      <a:rPr lang="en-US" sz="18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18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𝝎</m:t>
                        </m:r>
                      </m:e>
                      <m:sub>
                        <m:r>
                          <a:rPr lang="en-US" sz="18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sz="1800" b="1" dirty="0">
                    <a:solidFill>
                      <a:schemeClr val="bg1"/>
                    </a:solidFill>
                  </a:rPr>
                  <a:t> if </a:t>
                </a:r>
                <a14:m>
                  <m:oMath xmlns:m="http://schemas.openxmlformats.org/officeDocument/2006/math">
                    <m:r>
                      <a:rPr lang="en-US" sz="18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sz="18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𝝎</m:t>
                            </m:r>
                          </m:e>
                          <m:sub>
                            <m:r>
                              <a:rPr lang="en-US" sz="18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e>
                    </m:d>
                    <m:r>
                      <a:rPr lang="en-US" sz="18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b="1" i="1" dirty="0">
                    <a:solidFill>
                      <a:schemeClr val="bg1"/>
                    </a:solidFill>
                  </a:rPr>
                  <a:t>&gt;</a:t>
                </a:r>
                <a:r>
                  <a:rPr lang="en-US" sz="1800" b="1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8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sz="18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𝝎</m:t>
                            </m:r>
                          </m:e>
                          <m:sub>
                            <m:r>
                              <a:rPr lang="en-US" sz="18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800" b="1" dirty="0">
                    <a:solidFill>
                      <a:schemeClr val="bg1"/>
                    </a:solidFill>
                  </a:rPr>
                  <a:t>; otherwise, choose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𝝎</m:t>
                        </m:r>
                      </m:e>
                      <m:sub>
                        <m:r>
                          <a:rPr lang="en-US" sz="18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18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1800" b="1" i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50530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31775" y="663591"/>
                <a:ext cx="8645525" cy="5576887"/>
              </a:xfrm>
              <a:prstGeom prst="rect">
                <a:avLst/>
              </a:prstGeom>
              <a:blipFill>
                <a:blip r:embed="rId2"/>
                <a:stretch>
                  <a:fillRect l="-1468" t="-1364"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 Box 10"/>
          <p:cNvSpPr txBox="1">
            <a:spLocks noChangeArrowheads="1"/>
          </p:cNvSpPr>
          <p:nvPr/>
        </p:nvSpPr>
        <p:spPr bwMode="auto">
          <a:xfrm>
            <a:off x="227012" y="57150"/>
            <a:ext cx="868838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 dirty="0">
                <a:solidFill>
                  <a:schemeClr val="accent2"/>
                </a:solidFill>
              </a:rPr>
              <a:t>Prior Probabilities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3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3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3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44389" name="Rectangle 5"/>
              <p:cNvSpPr>
                <a:spLocks noChangeArrowheads="1"/>
              </p:cNvSpPr>
              <p:nvPr/>
            </p:nvSpPr>
            <p:spPr bwMode="auto">
              <a:xfrm>
                <a:off x="228599" y="635455"/>
                <a:ext cx="8686801" cy="15416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lIns="0" tIns="0" rIns="0" bIns="0"/>
              <a:lstStyle/>
              <a:p>
                <a:pPr marL="238125" indent="-238125">
                  <a:spcAft>
                    <a:spcPts val="1200"/>
                  </a:spcAft>
                  <a:buFontTx/>
                  <a:buChar char="•"/>
                </a:pPr>
                <a:r>
                  <a:rPr lang="en-US" sz="1800" b="1" dirty="0">
                    <a:solidFill>
                      <a:schemeClr val="bg1"/>
                    </a:solidFill>
                  </a:rPr>
                  <a:t>A decision rule with only prior information always produces the same result and ignores measurements.</a:t>
                </a:r>
              </a:p>
              <a:p>
                <a:pPr marL="238125" indent="-238125">
                  <a:spcAft>
                    <a:spcPts val="1200"/>
                  </a:spcAft>
                  <a:buFontTx/>
                  <a:buChar char="•"/>
                </a:pPr>
                <a:r>
                  <a:rPr lang="en-US" sz="1800" b="1" dirty="0">
                    <a:solidFill>
                      <a:schemeClr val="bg1"/>
                    </a:solidFill>
                  </a:rPr>
                  <a:t>If </a:t>
                </a:r>
                <a14:m>
                  <m:oMath xmlns:m="http://schemas.openxmlformats.org/officeDocument/2006/math">
                    <m:r>
                      <a:rPr lang="en-US" sz="18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sz="18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𝝎</m:t>
                            </m:r>
                          </m:e>
                          <m:sub>
                            <m:r>
                              <a:rPr lang="en-US" sz="18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e>
                    </m:d>
                    <m:r>
                      <a:rPr lang="en-US" sz="18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b="1" i="1" dirty="0">
                    <a:solidFill>
                      <a:schemeClr val="bg1"/>
                    </a:solidFill>
                  </a:rPr>
                  <a:t>&gt;&gt;</a:t>
                </a:r>
                <a:r>
                  <a:rPr lang="en-US" sz="1800" b="1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8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sz="18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𝝎</m:t>
                            </m:r>
                          </m:e>
                          <m:sub>
                            <m:r>
                              <a:rPr lang="en-US" sz="18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800" b="1" dirty="0">
                    <a:solidFill>
                      <a:schemeClr val="bg1"/>
                    </a:solidFill>
                  </a:rPr>
                  <a:t>, we will be correct most of the time.</a:t>
                </a:r>
              </a:p>
              <a:p>
                <a:pPr marL="238125" indent="-238125">
                  <a:spcAft>
                    <a:spcPts val="1200"/>
                  </a:spcAft>
                  <a:buFontTx/>
                  <a:buChar char="•"/>
                </a:pPr>
                <a:r>
                  <a:rPr lang="en-US" sz="1800" b="1" dirty="0">
                    <a:solidFill>
                      <a:schemeClr val="bg1"/>
                    </a:solidFill>
                  </a:rPr>
                  <a:t>Probability of error: 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sz="18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</m:d>
                    <m:r>
                      <a:rPr lang="en-US" sz="18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𝒎𝒊𝒏</m:t>
                    </m:r>
                    <m:d>
                      <m:dPr>
                        <m:ctrlPr>
                          <a:rPr lang="en-US" sz="18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  <m:d>
                          <m:dPr>
                            <m:ctrlPr>
                              <a:rPr lang="en-US" sz="18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𝝎</m:t>
                                </m:r>
                              </m:e>
                              <m:sub>
                                <m:r>
                                  <a:rPr lang="en-US" sz="18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</m:e>
                        </m:d>
                        <m:r>
                          <a:rPr lang="en-US" sz="18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  <m:d>
                          <m:dPr>
                            <m:ctrlPr>
                              <a:rPr lang="en-US" sz="18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𝝎</m:t>
                                </m:r>
                              </m:e>
                              <m:sub>
                                <m:r>
                                  <a:rPr lang="en-US" sz="18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𝟐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sz="18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18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4389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28599" y="635455"/>
                <a:ext cx="8686801" cy="1541688"/>
              </a:xfrm>
              <a:prstGeom prst="rect">
                <a:avLst/>
              </a:prstGeom>
              <a:blipFill>
                <a:blip r:embed="rId2"/>
                <a:stretch>
                  <a:fillRect l="-1458" t="-4065" b="-813"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439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3" r="3823"/>
          <a:stretch/>
        </p:blipFill>
        <p:spPr bwMode="auto">
          <a:xfrm>
            <a:off x="4052447" y="2662417"/>
            <a:ext cx="4862952" cy="36472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4391" name="Text Box 7"/>
              <p:cNvSpPr txBox="1">
                <a:spLocks noChangeArrowheads="1"/>
              </p:cNvSpPr>
              <p:nvPr/>
            </p:nvSpPr>
            <p:spPr bwMode="auto">
              <a:xfrm>
                <a:off x="228600" y="2228850"/>
                <a:ext cx="3659187" cy="39087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 lIns="0" tIns="0" rIns="0" bIns="0">
                <a:spAutoFit/>
              </a:bodyPr>
              <a:lstStyle/>
              <a:p>
                <a:pPr marL="238125" indent="-238125">
                  <a:spcAft>
                    <a:spcPts val="1200"/>
                  </a:spcAft>
                  <a:buFontTx/>
                  <a:buChar char="•"/>
                </a:pPr>
                <a:r>
                  <a:rPr lang="en-US" sz="1800" b="1" dirty="0">
                    <a:solidFill>
                      <a:schemeClr val="bg1"/>
                    </a:solidFill>
                  </a:rPr>
                  <a:t>Given a feature, </a:t>
                </a:r>
                <a14:m>
                  <m:oMath xmlns:m="http://schemas.openxmlformats.org/officeDocument/2006/math">
                    <m:r>
                      <a:rPr lang="en-US" sz="1800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1800" b="1" dirty="0">
                    <a:solidFill>
                      <a:schemeClr val="bg1"/>
                    </a:solidFill>
                  </a:rPr>
                  <a:t>, which is a continuous random variable, </a:t>
                </a:r>
                <a14:m>
                  <m:oMath xmlns:m="http://schemas.openxmlformats.org/officeDocument/2006/math">
                    <m:r>
                      <a:rPr lang="en-US" sz="1800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𝒑</m:t>
                    </m:r>
                    <m:r>
                      <a:rPr lang="en-US" sz="1800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1800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1800" b="1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sym typeface="Symbol" pitchFamily="18" charset="2"/>
                      </a:rPr>
                      <m:t>𝝎</m:t>
                    </m:r>
                    <m:r>
                      <a:rPr lang="en-US" sz="1800" b="1" i="1" baseline="-2500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sym typeface="Symbol" pitchFamily="18" charset="2"/>
                      </a:rPr>
                      <m:t>𝟏</m:t>
                    </m:r>
                    <m:r>
                      <a:rPr lang="en-US" sz="1800" b="1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sz="1800" b="1" dirty="0">
                    <a:solidFill>
                      <a:schemeClr val="bg1"/>
                    </a:solidFill>
                  </a:rPr>
                  <a:t> is a class-conditional probability density function, or likelihood.</a:t>
                </a:r>
              </a:p>
              <a:p>
                <a:pPr marL="238125" indent="-238125">
                  <a:spcAft>
                    <a:spcPts val="1200"/>
                  </a:spcAft>
                  <a:buFontTx/>
                  <a:buChar char="•"/>
                </a:pPr>
                <a14:m>
                  <m:oMath xmlns:m="http://schemas.openxmlformats.org/officeDocument/2006/math">
                    <m:r>
                      <a:rPr lang="en-US" sz="1800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𝒑</m:t>
                    </m:r>
                    <m:r>
                      <a:rPr lang="en-US" sz="1800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1800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1800" b="1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sym typeface="Symbol" pitchFamily="18" charset="2"/>
                      </a:rPr>
                      <m:t>𝝎</m:t>
                    </m:r>
                    <m:r>
                      <a:rPr lang="en-US" sz="1800" b="1" i="1" baseline="-2500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1800" b="1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sz="1800" b="1" dirty="0">
                    <a:solidFill>
                      <a:schemeClr val="bg1"/>
                    </a:solidFill>
                  </a:rPr>
                  <a:t>and </a:t>
                </a:r>
                <a14:m>
                  <m:oMath xmlns:m="http://schemas.openxmlformats.org/officeDocument/2006/math">
                    <m:r>
                      <a:rPr lang="en-US" sz="1800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𝒑</m:t>
                    </m:r>
                    <m:r>
                      <a:rPr lang="en-US" sz="1800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1800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1800" b="1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sym typeface="Symbol" pitchFamily="18" charset="2"/>
                      </a:rPr>
                      <m:t>𝝎</m:t>
                    </m:r>
                    <m:r>
                      <a:rPr lang="en-US" sz="1800" b="1" i="1" baseline="-2500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1800" b="1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sz="1800" b="1" dirty="0">
                    <a:solidFill>
                      <a:schemeClr val="bg1"/>
                    </a:solidFill>
                  </a:rPr>
                  <a:t>describe the chance a data element belongs to a specific class.</a:t>
                </a:r>
              </a:p>
              <a:p>
                <a:pPr marL="238125" indent="-238125">
                  <a:spcAft>
                    <a:spcPts val="1200"/>
                  </a:spcAft>
                  <a:buFontTx/>
                  <a:buChar char="•"/>
                </a:pPr>
                <a:r>
                  <a:rPr lang="en-US" sz="1800" b="1" dirty="0">
                    <a:solidFill>
                      <a:schemeClr val="bg1"/>
                    </a:solidFill>
                  </a:rPr>
                  <a:t>We often refer to these as likelihoods because they represent the likelihood of a value </a:t>
                </a:r>
                <a14:m>
                  <m:oMath xmlns:m="http://schemas.openxmlformats.org/officeDocument/2006/math">
                    <m:r>
                      <a:rPr lang="en-US" sz="1800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1800" b="1" dirty="0">
                    <a:solidFill>
                      <a:schemeClr val="bg1"/>
                    </a:solidFill>
                  </a:rPr>
                  <a:t> given that it came</a:t>
                </a:r>
                <a:br>
                  <a:rPr lang="en-US" sz="1800" b="1" dirty="0">
                    <a:solidFill>
                      <a:schemeClr val="bg1"/>
                    </a:solidFill>
                  </a:rPr>
                </a:br>
                <a:r>
                  <a:rPr lang="en-US" sz="1800" b="1" dirty="0">
                    <a:solidFill>
                      <a:schemeClr val="bg1"/>
                    </a:solidFill>
                  </a:rPr>
                  <a:t>from class </a:t>
                </a:r>
                <a14:m>
                  <m:oMath xmlns:m="http://schemas.openxmlformats.org/officeDocument/2006/math">
                    <m:r>
                      <a:rPr lang="en-US" sz="1800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sym typeface="Symbol" pitchFamily="18" charset="2"/>
                      </a:rPr>
                      <m:t>𝝎</m:t>
                    </m:r>
                    <m:r>
                      <a:rPr lang="en-US" sz="1800" b="1" i="1" baseline="-2500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1800" b="1" baseline="-25000" dirty="0">
                    <a:solidFill>
                      <a:schemeClr val="bg1"/>
                    </a:solidFill>
                  </a:rPr>
                  <a:t> </a:t>
                </a:r>
                <a:r>
                  <a:rPr lang="en-US" sz="1800" b="1" dirty="0">
                    <a:solidFill>
                      <a:schemeClr val="bg1"/>
                    </a:solidFill>
                  </a:rPr>
                  <a:t>(or </a:t>
                </a:r>
                <a14:m>
                  <m:oMath xmlns:m="http://schemas.openxmlformats.org/officeDocument/2006/math">
                    <m:r>
                      <a:rPr lang="en-US" sz="1800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sym typeface="Symbol" pitchFamily="18" charset="2"/>
                      </a:rPr>
                      <m:t>𝝎</m:t>
                    </m:r>
                    <m:r>
                      <a:rPr lang="en-US" sz="1800" b="1" i="1" baseline="-2500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sym typeface="Symbol" pitchFamily="18" charset="2"/>
                      </a:rPr>
                      <m:t>𝟐</m:t>
                    </m:r>
                  </m:oMath>
                </a14:m>
                <a:r>
                  <a:rPr lang="en-US" sz="1800" b="1" dirty="0">
                    <a:solidFill>
                      <a:schemeClr val="bg1"/>
                    </a:solidFill>
                    <a:sym typeface="Symbol" pitchFamily="18" charset="2"/>
                  </a:rPr>
                  <a:t>).</a:t>
                </a:r>
                <a:endParaRPr lang="en-US" sz="18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4391" name="Text 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28600" y="2228850"/>
                <a:ext cx="3659187" cy="3908762"/>
              </a:xfrm>
              <a:prstGeom prst="rect">
                <a:avLst/>
              </a:prstGeom>
              <a:blipFill>
                <a:blip r:embed="rId4"/>
                <a:stretch>
                  <a:fillRect l="-3806" t="-1942" r="-3460" b="-2589"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 Box 10"/>
          <p:cNvSpPr txBox="1">
            <a:spLocks noChangeArrowheads="1"/>
          </p:cNvSpPr>
          <p:nvPr/>
        </p:nvSpPr>
        <p:spPr bwMode="auto">
          <a:xfrm>
            <a:off x="227012" y="57150"/>
            <a:ext cx="868838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 dirty="0">
                <a:solidFill>
                  <a:schemeClr val="accent2"/>
                </a:solidFill>
              </a:rPr>
              <a:t>Class-Conditional Probabilities (Likelihoods)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51556" name="Rectangle 4"/>
              <p:cNvSpPr>
                <a:spLocks noChangeArrowheads="1"/>
              </p:cNvSpPr>
              <p:nvPr/>
            </p:nvSpPr>
            <p:spPr bwMode="auto">
              <a:xfrm>
                <a:off x="228600" y="635455"/>
                <a:ext cx="8686800" cy="575445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lIns="0" tIns="0" rIns="0" bIns="0"/>
              <a:lstStyle/>
              <a:p>
                <a:pPr marL="228600" indent="-228600">
                  <a:spcAft>
                    <a:spcPts val="1200"/>
                  </a:spcAft>
                  <a:buFontTx/>
                  <a:buChar char="•"/>
                </a:pPr>
                <a:r>
                  <a:rPr lang="en-US" sz="1800" b="1" dirty="0">
                    <a:solidFill>
                      <a:schemeClr val="bg1"/>
                    </a:solidFill>
                  </a:rPr>
                  <a:t>A probability density function is denoted in lowercase and represents a function of a continuous variable.</a:t>
                </a:r>
              </a:p>
              <a:p>
                <a:pPr marL="228600" indent="-228600">
                  <a:spcAft>
                    <a:spcPts val="1200"/>
                  </a:spcAft>
                  <a:buFontTx/>
                  <a:buChar char="•"/>
                </a:pPr>
                <a14:m>
                  <m:oMath xmlns:m="http://schemas.openxmlformats.org/officeDocument/2006/math">
                    <m:r>
                      <a:rPr lang="en-US" sz="1800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𝒑</m:t>
                    </m:r>
                    <m:r>
                      <a:rPr lang="en-US" sz="1800" b="1" i="1" baseline="-25000" dirty="0" err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1800" b="1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b="1" i="1" dirty="0" err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1800" b="1" i="1" dirty="0" err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1800" b="1" i="1" dirty="0" err="1">
                        <a:solidFill>
                          <a:schemeClr val="bg1"/>
                        </a:solidFill>
                        <a:latin typeface="Cambria Math" panose="02040503050406030204" pitchFamily="18" charset="0"/>
                        <a:sym typeface="Symbol" pitchFamily="18" charset="2"/>
                      </a:rPr>
                      <m:t>𝝎</m:t>
                    </m:r>
                    <m:r>
                      <a:rPr lang="en-US" sz="1800" b="1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b="1" dirty="0">
                    <a:solidFill>
                      <a:schemeClr val="bg1"/>
                    </a:solidFill>
                  </a:rPr>
                  <a:t>, often abbreviated as </a:t>
                </a:r>
                <a14:m>
                  <m:oMath xmlns:m="http://schemas.openxmlformats.org/officeDocument/2006/math">
                    <m:r>
                      <a:rPr lang="en-US" sz="1800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𝒑</m:t>
                    </m:r>
                    <m:r>
                      <a:rPr lang="en-US" sz="1800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1800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b="1" dirty="0">
                    <a:solidFill>
                      <a:schemeClr val="bg1"/>
                    </a:solidFill>
                  </a:rPr>
                  <a:t>, denotes a probability density function for the random variable </a:t>
                </a:r>
                <a14:m>
                  <m:oMath xmlns:m="http://schemas.openxmlformats.org/officeDocument/2006/math">
                    <m:r>
                      <a:rPr lang="en-US" sz="1800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en-US" sz="1800" b="1" dirty="0">
                    <a:solidFill>
                      <a:schemeClr val="bg1"/>
                    </a:solidFill>
                  </a:rPr>
                  <a:t>. Note that </a:t>
                </a:r>
                <a14:m>
                  <m:oMath xmlns:m="http://schemas.openxmlformats.org/officeDocument/2006/math">
                    <m:r>
                      <a:rPr lang="en-US" sz="1800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𝒑</m:t>
                    </m:r>
                    <m:r>
                      <a:rPr lang="en-US" sz="1800" b="1" i="1" baseline="-25000" dirty="0" err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1800" b="1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b="1" i="1" dirty="0" err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1800" b="1" i="1" dirty="0" err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1800" b="1" i="1" dirty="0" err="1">
                        <a:solidFill>
                          <a:schemeClr val="bg1"/>
                        </a:solidFill>
                        <a:latin typeface="Cambria Math" panose="02040503050406030204" pitchFamily="18" charset="0"/>
                        <a:sym typeface="Symbol" pitchFamily="18" charset="2"/>
                      </a:rPr>
                      <m:t>𝝎</m:t>
                    </m:r>
                    <m:r>
                      <a:rPr lang="en-US" sz="1800" b="1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b="1" dirty="0">
                    <a:solidFill>
                      <a:schemeClr val="bg1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1800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𝒑</m:t>
                    </m:r>
                    <m:r>
                      <a:rPr lang="en-US" sz="1800" b="1" i="1" baseline="-25000" dirty="0" err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sz="1800" b="1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b="1" i="1" dirty="0" err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sz="1800" b="1" i="1" dirty="0" err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1800" b="1" i="1" dirty="0" err="1">
                        <a:solidFill>
                          <a:schemeClr val="bg1"/>
                        </a:solidFill>
                        <a:latin typeface="Cambria Math" panose="02040503050406030204" pitchFamily="18" charset="0"/>
                        <a:sym typeface="Symbol" pitchFamily="18" charset="2"/>
                      </a:rPr>
                      <m:t>𝝎</m:t>
                    </m:r>
                    <m:r>
                      <a:rPr lang="en-US" sz="1800" b="1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b="1" dirty="0">
                    <a:solidFill>
                      <a:schemeClr val="bg1"/>
                    </a:solidFill>
                  </a:rPr>
                  <a:t> can be two different functions.</a:t>
                </a:r>
              </a:p>
              <a:p>
                <a:pPr marL="228600" indent="-228600">
                  <a:spcAft>
                    <a:spcPts val="1200"/>
                  </a:spcAft>
                  <a:buFontTx/>
                  <a:buChar char="•"/>
                </a:pPr>
                <a14:m>
                  <m:oMath xmlns:m="http://schemas.openxmlformats.org/officeDocument/2006/math">
                    <m:r>
                      <a:rPr lang="en-US" sz="1800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sz="1800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b="1" i="1" dirty="0" err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1800" b="1" i="1" dirty="0" err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1800" b="1" i="1" dirty="0" err="1">
                        <a:solidFill>
                          <a:schemeClr val="bg1"/>
                        </a:solidFill>
                        <a:latin typeface="Cambria Math" panose="02040503050406030204" pitchFamily="18" charset="0"/>
                        <a:sym typeface="Symbol" pitchFamily="18" charset="2"/>
                      </a:rPr>
                      <m:t>𝝎</m:t>
                    </m:r>
                    <m:r>
                      <a:rPr lang="en-US" sz="1800" b="1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b="1" dirty="0">
                    <a:solidFill>
                      <a:schemeClr val="bg1"/>
                    </a:solidFill>
                  </a:rPr>
                  <a:t> denotes a probability mass function, and must obey the following constraints:</a:t>
                </a:r>
              </a:p>
              <a:p>
                <a:pPr marL="466725"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sz="1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1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US" sz="1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sz="1800" b="1" dirty="0">
                  <a:solidFill>
                    <a:schemeClr val="bg1"/>
                  </a:solidFill>
                  <a:ea typeface="Cambria Math" panose="02040503050406030204" pitchFamily="18" charset="0"/>
                </a:endParaRPr>
              </a:p>
              <a:p>
                <a:pPr marL="466725"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sz="1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1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1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1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𝑿</m:t>
                          </m:r>
                        </m:sub>
                        <m:sup/>
                        <m:e>
                          <m:r>
                            <a:rPr lang="en-US" sz="1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𝑷</m:t>
                          </m:r>
                          <m:d>
                            <m:dPr>
                              <m:ctrlPr>
                                <a:rPr lang="en-US" sz="18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en-US" sz="1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e>
                      </m:nary>
                    </m:oMath>
                  </m:oMathPara>
                </a14:m>
                <a:endParaRPr lang="en-US" sz="1800" b="1" dirty="0">
                  <a:solidFill>
                    <a:schemeClr val="bg1"/>
                  </a:solidFill>
                </a:endParaRPr>
              </a:p>
              <a:p>
                <a:pPr marL="228600" indent="-228600">
                  <a:spcAft>
                    <a:spcPts val="1200"/>
                  </a:spcAft>
                  <a:buFontTx/>
                  <a:buChar char="•"/>
                </a:pPr>
                <a:r>
                  <a:rPr lang="en-US" sz="1800" b="1" dirty="0">
                    <a:solidFill>
                      <a:schemeClr val="bg1"/>
                    </a:solidFill>
                    <a:sym typeface="Symbol" pitchFamily="18" charset="2"/>
                  </a:rPr>
                  <a:t>Probability mass functions are typically used for discrete random variables (which are summed) while densities describe continuous random variables (latter must be integrated).</a:t>
                </a:r>
              </a:p>
              <a:p>
                <a:pPr marL="228600" indent="-228600">
                  <a:spcAft>
                    <a:spcPts val="1200"/>
                  </a:spcAft>
                  <a:buFontTx/>
                  <a:buChar char="•"/>
                </a:pPr>
                <a:r>
                  <a:rPr lang="en-US" sz="1800" b="1" dirty="0">
                    <a:solidFill>
                      <a:schemeClr val="bg1"/>
                    </a:solidFill>
                    <a:sym typeface="Symbol" pitchFamily="18" charset="2"/>
                  </a:rPr>
                  <a:t>In this course, we mix both discrete variables (related to the number of classes) and continuous variables (the probability of a feature vector).</a:t>
                </a:r>
                <a:endParaRPr lang="en-US" sz="1800" dirty="0">
                  <a:solidFill>
                    <a:schemeClr val="bg1"/>
                  </a:solidFill>
                </a:endParaRPr>
              </a:p>
              <a:p>
                <a:pPr marL="228600" indent="-228600">
                  <a:spcAft>
                    <a:spcPts val="1200"/>
                  </a:spcAft>
                  <a:buFontTx/>
                  <a:buChar char="•"/>
                </a:pPr>
                <a:endParaRPr lang="en-US" sz="1800" b="1" dirty="0">
                  <a:solidFill>
                    <a:schemeClr val="bg1"/>
                  </a:solidFill>
                </a:endParaRPr>
              </a:p>
              <a:p>
                <a:pPr marL="228600" indent="-228600">
                  <a:spcAft>
                    <a:spcPct val="50000"/>
                  </a:spcAft>
                </a:pPr>
                <a:endParaRPr lang="en-US" sz="1800" b="1" dirty="0">
                  <a:solidFill>
                    <a:srgbClr val="004000"/>
                  </a:solidFill>
                  <a:sym typeface="Symbol" pitchFamily="18" charset="2"/>
                </a:endParaRPr>
              </a:p>
            </p:txBody>
          </p:sp>
        </mc:Choice>
        <mc:Fallback xmlns="">
          <p:sp>
            <p:nvSpPr>
              <p:cNvPr id="151556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28600" y="635455"/>
                <a:ext cx="8686800" cy="5754459"/>
              </a:xfrm>
              <a:prstGeom prst="rect">
                <a:avLst/>
              </a:prstGeom>
              <a:blipFill>
                <a:blip r:embed="rId2"/>
                <a:stretch>
                  <a:fillRect l="-4526" t="-1099" r="-584"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 Box 10"/>
          <p:cNvSpPr txBox="1">
            <a:spLocks noChangeArrowheads="1"/>
          </p:cNvSpPr>
          <p:nvPr/>
        </p:nvSpPr>
        <p:spPr bwMode="auto">
          <a:xfrm>
            <a:off x="227012" y="57150"/>
            <a:ext cx="868838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 dirty="0">
                <a:solidFill>
                  <a:schemeClr val="accent2"/>
                </a:solidFill>
              </a:rPr>
              <a:t>Probability Functions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5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5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55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55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55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55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46439" name="Rectangle 7"/>
              <p:cNvSpPr>
                <a:spLocks noChangeArrowheads="1"/>
              </p:cNvSpPr>
              <p:nvPr/>
            </p:nvSpPr>
            <p:spPr bwMode="auto">
              <a:xfrm>
                <a:off x="227013" y="673116"/>
                <a:ext cx="8688387" cy="569502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lIns="0" tIns="0" rIns="0" bIns="0"/>
              <a:lstStyle/>
              <a:p>
                <a:pPr marL="238125" indent="-238125">
                  <a:spcAft>
                    <a:spcPts val="1200"/>
                  </a:spcAft>
                  <a:buFontTx/>
                  <a:buChar char="•"/>
                </a:pPr>
                <a:r>
                  <a:rPr lang="en-US" sz="1800" b="1" dirty="0">
                    <a:solidFill>
                      <a:schemeClr val="bg1"/>
                    </a:solidFill>
                  </a:rPr>
                  <a:t>Suppose we know both </a:t>
                </a:r>
                <a14:m>
                  <m:oMath xmlns:m="http://schemas.openxmlformats.org/officeDocument/2006/math">
                    <m:r>
                      <a:rPr lang="en-US" sz="1800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sz="1800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b="1" i="1" dirty="0" err="1">
                        <a:solidFill>
                          <a:schemeClr val="bg1"/>
                        </a:solidFill>
                        <a:latin typeface="Cambria Math" panose="02040503050406030204" pitchFamily="18" charset="0"/>
                        <a:sym typeface="Symbol" pitchFamily="18" charset="2"/>
                      </a:rPr>
                      <m:t>𝝎</m:t>
                    </m:r>
                    <m:r>
                      <a:rPr lang="en-US" sz="1800" b="1" i="1" baseline="-25000" dirty="0" err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𝒋</m:t>
                    </m:r>
                    <m:r>
                      <a:rPr lang="en-US" sz="1800" b="1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sz="1800" b="1" dirty="0">
                    <a:solidFill>
                      <a:schemeClr val="bg1"/>
                    </a:solidFill>
                  </a:rPr>
                  <a:t>and </a:t>
                </a:r>
                <a14:m>
                  <m:oMath xmlns:m="http://schemas.openxmlformats.org/officeDocument/2006/math">
                    <m:r>
                      <a:rPr lang="en-US" sz="1800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𝒑</m:t>
                    </m:r>
                    <m:r>
                      <a:rPr lang="en-US" sz="1800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b="1" i="1" dirty="0" err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1800" b="1" i="1" dirty="0" err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1800" b="1" i="1" dirty="0" err="1">
                        <a:solidFill>
                          <a:schemeClr val="bg1"/>
                        </a:solidFill>
                        <a:latin typeface="Cambria Math" panose="02040503050406030204" pitchFamily="18" charset="0"/>
                        <a:sym typeface="Symbol" pitchFamily="18" charset="2"/>
                      </a:rPr>
                      <m:t>𝝎</m:t>
                    </m:r>
                    <m:r>
                      <a:rPr lang="en-US" sz="1800" b="1" i="1" baseline="-25000" dirty="0" err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𝒋</m:t>
                    </m:r>
                    <m:r>
                      <a:rPr lang="en-US" sz="1800" b="1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b="1" dirty="0">
                    <a:solidFill>
                      <a:schemeClr val="bg1"/>
                    </a:solidFill>
                  </a:rPr>
                  <a:t>, and we can measure </a:t>
                </a:r>
                <a14:m>
                  <m:oMath xmlns:m="http://schemas.openxmlformats.org/officeDocument/2006/math">
                    <m:r>
                      <a:rPr lang="en-US" sz="1800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1800" b="1" dirty="0">
                    <a:solidFill>
                      <a:schemeClr val="bg1"/>
                    </a:solidFill>
                  </a:rPr>
                  <a:t>. How does this influence our decision?</a:t>
                </a:r>
              </a:p>
              <a:p>
                <a:pPr marL="238125" indent="-238125">
                  <a:spcAft>
                    <a:spcPts val="1200"/>
                  </a:spcAft>
                  <a:buFontTx/>
                  <a:buChar char="•"/>
                </a:pPr>
                <a:r>
                  <a:rPr lang="en-US" sz="1800" b="1" dirty="0">
                    <a:solidFill>
                      <a:schemeClr val="bg1"/>
                    </a:solidFill>
                  </a:rPr>
                  <a:t>The joint probability of finding a pattern that is in category </a:t>
                </a:r>
                <a14:m>
                  <m:oMath xmlns:m="http://schemas.openxmlformats.org/officeDocument/2006/math">
                    <m:r>
                      <a:rPr lang="en-US" sz="1800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sym typeface="Symbol" pitchFamily="18" charset="2"/>
                      </a:rPr>
                      <m:t>𝝎</m:t>
                    </m:r>
                    <m:r>
                      <a:rPr lang="en-US" sz="1800" b="1" i="1" baseline="-25000" dirty="0" err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𝒋</m:t>
                    </m:r>
                  </m:oMath>
                </a14:m>
                <a:r>
                  <a:rPr lang="en-US" sz="1800" b="1" dirty="0">
                    <a:solidFill>
                      <a:schemeClr val="bg1"/>
                    </a:solidFill>
                  </a:rPr>
                  <a:t> and that this pattern has a feature value of </a:t>
                </a:r>
                <a14:m>
                  <m:oMath xmlns:m="http://schemas.openxmlformats.org/officeDocument/2006/math">
                    <m:r>
                      <a:rPr lang="en-US" sz="1800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1800" b="1" dirty="0">
                    <a:solidFill>
                      <a:schemeClr val="bg1"/>
                    </a:solidFill>
                  </a:rPr>
                  <a:t> is:</a:t>
                </a:r>
              </a:p>
              <a:p>
                <a:pPr marL="466725"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𝒑</m:t>
                      </m:r>
                      <m:d>
                        <m:dPr>
                          <m:ctrlPr>
                            <a:rPr lang="en-US" sz="1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𝝎</m:t>
                              </m:r>
                            </m:e>
                            <m:sub>
                              <m:r>
                                <a:rPr lang="en-US" sz="18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𝒋</m:t>
                              </m:r>
                            </m:sub>
                          </m:sSub>
                          <m:r>
                            <a:rPr lang="en-US" sz="1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1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sz="1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𝝎</m:t>
                              </m:r>
                            </m:e>
                            <m:sub>
                              <m:r>
                                <a:rPr lang="en-US" sz="18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𝒋</m:t>
                              </m:r>
                            </m:sub>
                          </m:sSub>
                        </m:e>
                        <m:e>
                          <m:r>
                            <a:rPr lang="en-US" sz="1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1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𝒑</m:t>
                      </m:r>
                      <m:d>
                        <m:dPr>
                          <m:ctrlPr>
                            <a:rPr lang="en-US" sz="1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18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𝒑</m:t>
                      </m:r>
                      <m:d>
                        <m:dPr>
                          <m:ctrlPr>
                            <a:rPr lang="en-US" sz="1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e>
                          <m:sSub>
                            <m:sSubPr>
                              <m:ctrlPr>
                                <a:rPr lang="en-US" sz="18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𝝎</m:t>
                              </m:r>
                            </m:e>
                            <m:sub>
                              <m:r>
                                <a:rPr lang="en-US" sz="18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𝒋</m:t>
                              </m:r>
                            </m:sub>
                          </m:sSub>
                        </m:e>
                      </m:d>
                      <m:r>
                        <a:rPr lang="en-US" sz="1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sz="1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𝝎</m:t>
                              </m:r>
                            </m:e>
                            <m:sub>
                              <m:r>
                                <a:rPr lang="en-US" sz="18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𝒋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800" b="1" dirty="0">
                  <a:solidFill>
                    <a:schemeClr val="bg1"/>
                  </a:solidFill>
                </a:endParaRPr>
              </a:p>
              <a:p>
                <a:pPr marL="238125" indent="-238125">
                  <a:spcAft>
                    <a:spcPts val="1200"/>
                  </a:spcAft>
                  <a:buFontTx/>
                  <a:buChar char="•"/>
                </a:pPr>
                <a:r>
                  <a:rPr lang="en-US" sz="1800" b="1" dirty="0">
                    <a:solidFill>
                      <a:schemeClr val="bg1"/>
                    </a:solidFill>
                  </a:rPr>
                  <a:t>Rearranging terms, we arrive at Bayes Rule, also known as Bayes Formula:</a:t>
                </a:r>
              </a:p>
              <a:p>
                <a:pPr marL="466725"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sz="1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𝝎</m:t>
                              </m:r>
                            </m:e>
                            <m:sub>
                              <m:r>
                                <a:rPr lang="en-US" sz="18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𝒋</m:t>
                              </m:r>
                            </m:sub>
                          </m:sSub>
                        </m:e>
                        <m:e>
                          <m:r>
                            <a:rPr lang="en-US" sz="1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18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𝒑</m:t>
                          </m:r>
                          <m:d>
                            <m:dPr>
                              <m:ctrlPr>
                                <a:rPr lang="en-US" sz="18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sz="18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𝝎</m:t>
                                  </m:r>
                                </m:e>
                                <m:sub>
                                  <m:r>
                                    <a:rPr lang="en-US" sz="18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𝒋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1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𝑷</m:t>
                          </m:r>
                          <m:d>
                            <m:dPr>
                              <m:ctrlPr>
                                <a:rPr lang="en-US" sz="18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8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𝝎</m:t>
                                  </m:r>
                                </m:e>
                                <m:sub>
                                  <m:r>
                                    <a:rPr lang="en-US" sz="18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𝒋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sz="1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𝒑</m:t>
                          </m:r>
                          <m:d>
                            <m:dPr>
                              <m:ctrlPr>
                                <a:rPr lang="en-US" sz="18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1800" b="1" dirty="0">
                  <a:solidFill>
                    <a:schemeClr val="bg1"/>
                  </a:solidFill>
                </a:endParaRPr>
              </a:p>
              <a:p>
                <a:pPr marL="238125" indent="-238125">
                  <a:spcAft>
                    <a:spcPts val="1200"/>
                  </a:spcAft>
                  <a:buFontTx/>
                  <a:buChar char="•"/>
                </a:pPr>
                <a:r>
                  <a:rPr lang="en-US" sz="1800" b="1" dirty="0">
                    <a:solidFill>
                      <a:schemeClr val="bg1"/>
                    </a:solidFill>
                  </a:rPr>
                  <a:t>The denominator term, which is known as the evidence, combines the two numerator terms (for the case of two categories):</a:t>
                </a:r>
              </a:p>
              <a:p>
                <a:pPr marL="466725"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𝒑</m:t>
                      </m:r>
                      <m:d>
                        <m:dPr>
                          <m:ctrlPr>
                            <a:rPr lang="en-US" sz="1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18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1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𝒋</m:t>
                          </m:r>
                          <m:r>
                            <a:rPr lang="en-US" sz="1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sz="1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p>
                        <m:e>
                          <m:r>
                            <a:rPr lang="en-US" sz="1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𝒑</m:t>
                          </m:r>
                          <m:d>
                            <m:dPr>
                              <m:ctrlPr>
                                <a:rPr lang="en-US" sz="18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sz="18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𝝎</m:t>
                                  </m:r>
                                </m:e>
                                <m:sub>
                                  <m:r>
                                    <a:rPr lang="en-US" sz="18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𝒋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1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𝑷</m:t>
                          </m:r>
                          <m:d>
                            <m:dPr>
                              <m:ctrlPr>
                                <a:rPr lang="en-US" sz="18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8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𝝎</m:t>
                                  </m:r>
                                </m:e>
                                <m:sub>
                                  <m:r>
                                    <a:rPr lang="en-US" sz="18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𝒋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sz="1800" b="1" i="1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238125" indent="-238125">
                  <a:spcAft>
                    <a:spcPts val="1200"/>
                  </a:spcAft>
                  <a:buFontTx/>
                  <a:buChar char="•"/>
                </a:pPr>
                <a:r>
                  <a:rPr lang="en-US" sz="1800" b="1" dirty="0">
                    <a:solidFill>
                      <a:schemeClr val="bg1"/>
                    </a:solidFill>
                  </a:rPr>
                  <a:t>This is the probability that a particular value of </a:t>
                </a:r>
                <a:r>
                  <a:rPr lang="en-US" sz="1800" b="1" i="1" dirty="0">
                    <a:solidFill>
                      <a:schemeClr val="bg1"/>
                    </a:solidFill>
                  </a:rPr>
                  <a:t>x</a:t>
                </a:r>
                <a:r>
                  <a:rPr lang="en-US" sz="1800" b="1" dirty="0">
                    <a:solidFill>
                      <a:schemeClr val="bg1"/>
                    </a:solidFill>
                  </a:rPr>
                  <a:t> can occur. It is difficult to calculate because it is the sum across all possible conditions.</a:t>
                </a:r>
              </a:p>
              <a:p>
                <a:pPr marL="238125" indent="-238125">
                  <a:lnSpc>
                    <a:spcPct val="120000"/>
                  </a:lnSpc>
                  <a:spcAft>
                    <a:spcPct val="50000"/>
                  </a:spcAft>
                </a:pPr>
                <a:endParaRPr lang="en-US" sz="1800" b="1" dirty="0">
                  <a:solidFill>
                    <a:schemeClr val="bg1"/>
                  </a:solidFill>
                </a:endParaRPr>
              </a:p>
              <a:p>
                <a:pPr marL="176213" indent="-176213">
                  <a:lnSpc>
                    <a:spcPct val="120000"/>
                  </a:lnSpc>
                  <a:spcAft>
                    <a:spcPct val="50000"/>
                  </a:spcAft>
                  <a:buFontTx/>
                  <a:buChar char="•"/>
                </a:pPr>
                <a:endParaRPr lang="en-US" sz="1800" b="1" dirty="0">
                  <a:solidFill>
                    <a:schemeClr val="bg1"/>
                  </a:solidFill>
                </a:endParaRPr>
              </a:p>
              <a:p>
                <a:pPr marL="176213" indent="-176213">
                  <a:lnSpc>
                    <a:spcPct val="120000"/>
                  </a:lnSpc>
                  <a:spcAft>
                    <a:spcPct val="50000"/>
                  </a:spcAft>
                  <a:buFontTx/>
                  <a:buChar char="•"/>
                </a:pPr>
                <a:endParaRPr lang="en-US" sz="1800" b="1" dirty="0">
                  <a:solidFill>
                    <a:schemeClr val="bg1"/>
                  </a:solidFill>
                </a:endParaRPr>
              </a:p>
              <a:p>
                <a:pPr marL="176213" indent="-176213">
                  <a:lnSpc>
                    <a:spcPct val="120000"/>
                  </a:lnSpc>
                  <a:spcAft>
                    <a:spcPct val="50000"/>
                  </a:spcAft>
                  <a:buFontTx/>
                  <a:buChar char="•"/>
                </a:pPr>
                <a:endParaRPr lang="en-US" sz="18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6439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27013" y="673116"/>
                <a:ext cx="8688387" cy="5695027"/>
              </a:xfrm>
              <a:prstGeom prst="rect">
                <a:avLst/>
              </a:prstGeom>
              <a:blipFill>
                <a:blip r:embed="rId2"/>
                <a:stretch>
                  <a:fillRect l="-1458" t="-1111" b="-4222"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 Box 10"/>
          <p:cNvSpPr txBox="1">
            <a:spLocks noChangeArrowheads="1"/>
          </p:cNvSpPr>
          <p:nvPr/>
        </p:nvSpPr>
        <p:spPr bwMode="auto">
          <a:xfrm>
            <a:off x="228600" y="50983"/>
            <a:ext cx="86868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 dirty="0">
                <a:solidFill>
                  <a:schemeClr val="accent2"/>
                </a:solidFill>
              </a:rPr>
              <a:t>Bayes Formula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52578" name="Rectangle 2"/>
              <p:cNvSpPr>
                <a:spLocks noChangeArrowheads="1"/>
              </p:cNvSpPr>
              <p:nvPr/>
            </p:nvSpPr>
            <p:spPr bwMode="auto">
              <a:xfrm>
                <a:off x="228600" y="630912"/>
                <a:ext cx="8686800" cy="499700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lIns="0" tIns="0" rIns="0" bIns="0"/>
              <a:lstStyle/>
              <a:p>
                <a:pPr marL="238125" indent="-238125">
                  <a:spcBef>
                    <a:spcPts val="0"/>
                  </a:spcBef>
                  <a:spcAft>
                    <a:spcPts val="1200"/>
                  </a:spcAft>
                  <a:buFontTx/>
                  <a:buChar char="•"/>
                </a:pPr>
                <a:r>
                  <a:rPr lang="en-US" sz="1800" b="1" dirty="0">
                    <a:solidFill>
                      <a:schemeClr val="bg1"/>
                    </a:solidFill>
                  </a:rPr>
                  <a:t>Bayes Rule:</a:t>
                </a:r>
              </a:p>
              <a:p>
                <a:pPr marL="466725">
                  <a:spcBef>
                    <a:spcPts val="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sz="1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𝝎</m:t>
                              </m:r>
                            </m:e>
                            <m:sub>
                              <m:r>
                                <a:rPr lang="en-US" sz="18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𝒋</m:t>
                              </m:r>
                            </m:sub>
                          </m:sSub>
                        </m:e>
                        <m:e>
                          <m:r>
                            <a:rPr lang="en-US" sz="1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18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𝒑</m:t>
                          </m:r>
                          <m:d>
                            <m:dPr>
                              <m:ctrlPr>
                                <a:rPr lang="en-US" sz="18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sz="18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𝝎</m:t>
                                  </m:r>
                                </m:e>
                                <m:sub>
                                  <m:r>
                                    <a:rPr lang="en-US" sz="18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𝒋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1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𝑷</m:t>
                          </m:r>
                          <m:d>
                            <m:dPr>
                              <m:ctrlPr>
                                <a:rPr lang="en-US" sz="18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8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𝝎</m:t>
                                  </m:r>
                                </m:e>
                                <m:sub>
                                  <m:r>
                                    <a:rPr lang="en-US" sz="18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𝒋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sz="1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𝒑</m:t>
                          </m:r>
                          <m:d>
                            <m:dPr>
                              <m:ctrlPr>
                                <a:rPr lang="en-US" sz="18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1800" b="1" dirty="0">
                  <a:solidFill>
                    <a:schemeClr val="bg1"/>
                  </a:solidFill>
                </a:endParaRPr>
              </a:p>
              <a:p>
                <a:pPr marL="238125" indent="-238125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1800" b="1" dirty="0">
                    <a:solidFill>
                      <a:schemeClr val="bg1"/>
                    </a:solidFill>
                  </a:rPr>
                  <a:t>	can be expressed in words as:</a:t>
                </a:r>
              </a:p>
              <a:p>
                <a:pPr marL="466725">
                  <a:spcBef>
                    <a:spcPts val="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𝒑𝒐𝒔𝒕𝒆𝒓𝒊𝒐𝒓</m:t>
                      </m:r>
                      <m:r>
                        <a:rPr lang="en-US" sz="1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𝒍𝒊𝒌𝒆𝒍𝒊𝒉𝒐𝒐𝒅</m:t>
                          </m:r>
                          <m:r>
                            <a:rPr lang="en-US" sz="1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× </m:t>
                          </m:r>
                          <m:r>
                            <a:rPr lang="en-US" sz="1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𝒑𝒓𝒊𝒐𝒓</m:t>
                          </m:r>
                        </m:num>
                        <m:den>
                          <m:r>
                            <a:rPr lang="en-US" sz="1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𝒆𝒗𝒊𝒅𝒆𝒏𝒄𝒆</m:t>
                          </m:r>
                        </m:den>
                      </m:f>
                    </m:oMath>
                  </m:oMathPara>
                </a14:m>
                <a:endParaRPr lang="en-US" sz="1800" b="1" dirty="0">
                  <a:solidFill>
                    <a:schemeClr val="bg1"/>
                  </a:solidFill>
                </a:endParaRPr>
              </a:p>
              <a:p>
                <a:pPr marL="238125" indent="-238125">
                  <a:spcBef>
                    <a:spcPts val="0"/>
                  </a:spcBef>
                  <a:spcAft>
                    <a:spcPts val="1200"/>
                  </a:spcAft>
                  <a:buFontTx/>
                  <a:buChar char="•"/>
                </a:pPr>
                <a:r>
                  <a:rPr lang="en-US" sz="1800" b="1" dirty="0">
                    <a:solidFill>
                      <a:schemeClr val="bg1"/>
                    </a:solidFill>
                  </a:rPr>
                  <a:t>By measuring </a:t>
                </a:r>
                <a14:m>
                  <m:oMath xmlns:m="http://schemas.openxmlformats.org/officeDocument/2006/math">
                    <m:r>
                      <a:rPr lang="en-US" sz="1800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1800" b="1" dirty="0">
                    <a:solidFill>
                      <a:schemeClr val="bg1"/>
                    </a:solidFill>
                  </a:rPr>
                  <a:t>, we can convert the prior probability, </a:t>
                </a:r>
                <a14:m>
                  <m:oMath xmlns:m="http://schemas.openxmlformats.org/officeDocument/2006/math">
                    <m:r>
                      <a:rPr lang="en-US" sz="1800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sz="1800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b="1" i="1" dirty="0" err="1">
                        <a:solidFill>
                          <a:schemeClr val="bg1"/>
                        </a:solidFill>
                        <a:latin typeface="Cambria Math" panose="02040503050406030204" pitchFamily="18" charset="0"/>
                        <a:sym typeface="Symbol" pitchFamily="18" charset="2"/>
                      </a:rPr>
                      <m:t>𝝎</m:t>
                    </m:r>
                    <m:r>
                      <a:rPr lang="en-US" sz="1800" b="1" i="1" baseline="-25000" dirty="0" err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𝒋</m:t>
                    </m:r>
                    <m:r>
                      <a:rPr lang="en-US" sz="1800" b="1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b="1" dirty="0">
                    <a:solidFill>
                      <a:schemeClr val="bg1"/>
                    </a:solidFill>
                  </a:rPr>
                  <a:t>, into a posterior probability, </a:t>
                </a:r>
                <a14:m>
                  <m:oMath xmlns:m="http://schemas.openxmlformats.org/officeDocument/2006/math">
                    <m:r>
                      <a:rPr lang="en-US" sz="1800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sz="1800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b="1" i="1" dirty="0" err="1">
                        <a:solidFill>
                          <a:schemeClr val="bg1"/>
                        </a:solidFill>
                        <a:latin typeface="Cambria Math" panose="02040503050406030204" pitchFamily="18" charset="0"/>
                        <a:sym typeface="Symbol" pitchFamily="18" charset="2"/>
                      </a:rPr>
                      <m:t>𝝎</m:t>
                    </m:r>
                    <m:r>
                      <a:rPr lang="en-US" sz="1800" b="1" i="1" baseline="-25000" dirty="0" err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𝒋</m:t>
                    </m:r>
                    <m:r>
                      <a:rPr lang="en-US" sz="1800" b="1" i="1" dirty="0" err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1800" b="1" i="1" dirty="0" err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1800" b="1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b="1" dirty="0">
                    <a:solidFill>
                      <a:schemeClr val="bg1"/>
                    </a:solidFill>
                  </a:rPr>
                  <a:t>.</a:t>
                </a:r>
              </a:p>
              <a:p>
                <a:pPr marL="238125" indent="-238125">
                  <a:spcBef>
                    <a:spcPts val="0"/>
                  </a:spcBef>
                  <a:spcAft>
                    <a:spcPts val="1200"/>
                  </a:spcAft>
                  <a:buFontTx/>
                  <a:buChar char="•"/>
                </a:pPr>
                <a:r>
                  <a:rPr lang="en-US" sz="1800" b="1" dirty="0">
                    <a:solidFill>
                      <a:schemeClr val="bg1"/>
                    </a:solidFill>
                  </a:rPr>
                  <a:t>Evidence can be viewed as a scale factor and is often ignored in optimization applications (e.g., speech recognition).</a:t>
                </a:r>
              </a:p>
              <a:p>
                <a:pPr marL="238125" indent="-238125">
                  <a:spcBef>
                    <a:spcPts val="0"/>
                  </a:spcBef>
                  <a:spcAft>
                    <a:spcPts val="1200"/>
                  </a:spcAft>
                  <a:buFontTx/>
                  <a:buChar char="•"/>
                </a:pPr>
                <a:r>
                  <a:rPr lang="en-US" sz="1800" b="1" dirty="0">
                    <a:solidFill>
                      <a:schemeClr val="bg1"/>
                    </a:solidFill>
                  </a:rPr>
                  <a:t>Bayes Rule allows us to train a system by collecting data in what is called a supervised mode (e.g., collect a sea bass sample and measure its length, speak a specific set of words and measure the feature vectors).</a:t>
                </a:r>
              </a:p>
            </p:txBody>
          </p:sp>
        </mc:Choice>
        <mc:Fallback xmlns="">
          <p:sp>
            <p:nvSpPr>
              <p:cNvPr id="152578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28600" y="630912"/>
                <a:ext cx="8686800" cy="4997002"/>
              </a:xfrm>
              <a:prstGeom prst="rect">
                <a:avLst/>
              </a:prstGeom>
              <a:blipFill>
                <a:blip r:embed="rId2"/>
                <a:stretch>
                  <a:fillRect l="-1606" t="-1266" r="-1460"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 Box 10"/>
          <p:cNvSpPr txBox="1">
            <a:spLocks noChangeArrowheads="1"/>
          </p:cNvSpPr>
          <p:nvPr/>
        </p:nvSpPr>
        <p:spPr bwMode="auto">
          <a:xfrm>
            <a:off x="227012" y="57150"/>
            <a:ext cx="868838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 dirty="0">
                <a:solidFill>
                  <a:schemeClr val="accent2"/>
                </a:solidFill>
              </a:rPr>
              <a:t>Posterior Probabilities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7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7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7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6">
            <a:extLst>
              <a:ext uri="{FF2B5EF4-FFF2-40B4-BE49-F238E27FC236}">
                <a16:creationId xmlns:a16="http://schemas.microsoft.com/office/drawing/2014/main" id="{C229D041-9382-9646-A36B-855D62D2E2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3" r="3823"/>
          <a:stretch/>
        </p:blipFill>
        <p:spPr bwMode="auto">
          <a:xfrm>
            <a:off x="350729" y="1369211"/>
            <a:ext cx="4095488" cy="2959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7462" name="Rectangle 6"/>
              <p:cNvSpPr>
                <a:spLocks noChangeArrowheads="1"/>
              </p:cNvSpPr>
              <p:nvPr/>
            </p:nvSpPr>
            <p:spPr bwMode="auto">
              <a:xfrm>
                <a:off x="217268" y="4692227"/>
                <a:ext cx="8698132" cy="1749194"/>
              </a:xfrm>
              <a:prstGeom prst="rect">
                <a:avLst/>
              </a:prstGeom>
              <a:noFill/>
              <a:ln w="38100">
                <a:noFill/>
                <a:miter lim="800000"/>
                <a:headEnd/>
                <a:tailEnd/>
              </a:ln>
              <a:effectLst/>
            </p:spPr>
            <p:txBody>
              <a:bodyPr lIns="0" tIns="0" rIns="0" bIns="0"/>
              <a:lstStyle/>
              <a:p>
                <a:pPr marL="176213" indent="-176213">
                  <a:lnSpc>
                    <a:spcPct val="120000"/>
                  </a:lnSpc>
                  <a:spcAft>
                    <a:spcPct val="50000"/>
                  </a:spcAft>
                  <a:buFontTx/>
                  <a:buChar char="•"/>
                </a:pPr>
                <a:r>
                  <a:rPr lang="en-US" sz="1800" b="1" dirty="0">
                    <a:solidFill>
                      <a:schemeClr val="bg1"/>
                    </a:solidFill>
                  </a:rPr>
                  <a:t>For every value of </a:t>
                </a:r>
                <a14:m>
                  <m:oMath xmlns:m="http://schemas.openxmlformats.org/officeDocument/2006/math">
                    <m:r>
                      <a:rPr lang="en-US" sz="1800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1800" b="1" dirty="0">
                    <a:solidFill>
                      <a:schemeClr val="bg1"/>
                    </a:solidFill>
                  </a:rPr>
                  <a:t>, the posteriors sum to </a:t>
                </a:r>
                <a14:m>
                  <m:oMath xmlns:m="http://schemas.openxmlformats.org/officeDocument/2006/math">
                    <m:r>
                      <a:rPr lang="en-US" sz="1800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1800" b="1" dirty="0">
                    <a:solidFill>
                      <a:schemeClr val="bg1"/>
                    </a:solidFill>
                  </a:rPr>
                  <a:t>.</a:t>
                </a:r>
              </a:p>
              <a:p>
                <a:pPr marL="176213" indent="-176213">
                  <a:lnSpc>
                    <a:spcPct val="120000"/>
                  </a:lnSpc>
                  <a:spcAft>
                    <a:spcPct val="50000"/>
                  </a:spcAft>
                  <a:buFontTx/>
                  <a:buChar char="•"/>
                </a:pPr>
                <a:r>
                  <a:rPr lang="en-US" sz="1800" b="1" dirty="0">
                    <a:solidFill>
                      <a:schemeClr val="bg1"/>
                    </a:solidFill>
                  </a:rPr>
                  <a:t>At </a:t>
                </a:r>
                <a14:m>
                  <m:oMath xmlns:m="http://schemas.openxmlformats.org/officeDocument/2006/math">
                    <m:r>
                      <a:rPr lang="en-US" sz="1800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1800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sz="1800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𝟏𝟒</m:t>
                    </m:r>
                  </m:oMath>
                </a14:m>
                <a:r>
                  <a:rPr lang="en-US" sz="1800" b="1" dirty="0">
                    <a:solidFill>
                      <a:schemeClr val="bg1"/>
                    </a:solidFill>
                  </a:rPr>
                  <a:t>, the probability </a:t>
                </a:r>
                <a14:m>
                  <m:oMath xmlns:m="http://schemas.openxmlformats.org/officeDocument/2006/math">
                    <m:r>
                      <a:rPr lang="en-US" sz="1800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1800" b="1" dirty="0">
                    <a:solidFill>
                      <a:schemeClr val="bg1"/>
                    </a:solidFill>
                  </a:rPr>
                  <a:t> is in category </a:t>
                </a:r>
                <a14:m>
                  <m:oMath xmlns:m="http://schemas.openxmlformats.org/officeDocument/2006/math">
                    <m:r>
                      <a:rPr lang="en-US" sz="1800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sym typeface="Symbol" pitchFamily="18" charset="2"/>
                      </a:rPr>
                      <m:t>𝝎</m:t>
                    </m:r>
                    <m:r>
                      <a:rPr lang="en-US" sz="1800" b="1" i="1" baseline="-2500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1800" b="1" dirty="0">
                    <a:solidFill>
                      <a:schemeClr val="bg1"/>
                    </a:solidFill>
                  </a:rPr>
                  <a:t> is </a:t>
                </a:r>
                <a14:m>
                  <m:oMath xmlns:m="http://schemas.openxmlformats.org/officeDocument/2006/math">
                    <m:r>
                      <a:rPr lang="en-US" sz="1800" b="1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1800" b="1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800" b="1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𝟗𝟐</m:t>
                    </m:r>
                  </m:oMath>
                </a14:m>
                <a:r>
                  <a:rPr lang="en-US" sz="1800" b="1" dirty="0">
                    <a:solidFill>
                      <a:schemeClr val="bg1"/>
                    </a:solidFill>
                  </a:rPr>
                  <a:t>.</a:t>
                </a:r>
              </a:p>
              <a:p>
                <a:pPr marL="176213" indent="-176213">
                  <a:lnSpc>
                    <a:spcPct val="120000"/>
                  </a:lnSpc>
                  <a:spcAft>
                    <a:spcPct val="50000"/>
                  </a:spcAft>
                  <a:buFontTx/>
                  <a:buChar char="•"/>
                </a:pPr>
                <a:r>
                  <a:rPr lang="en-US" sz="1800" b="1" dirty="0">
                    <a:solidFill>
                      <a:schemeClr val="bg1"/>
                    </a:solidFill>
                  </a:rPr>
                  <a:t>The probability </a:t>
                </a:r>
                <a14:m>
                  <m:oMath xmlns:m="http://schemas.openxmlformats.org/officeDocument/2006/math">
                    <m:r>
                      <a:rPr lang="en-US" sz="1800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1800" b="1" dirty="0">
                    <a:solidFill>
                      <a:schemeClr val="bg1"/>
                    </a:solidFill>
                  </a:rPr>
                  <a:t> is in </a:t>
                </a:r>
                <a14:m>
                  <m:oMath xmlns:m="http://schemas.openxmlformats.org/officeDocument/2006/math">
                    <m:r>
                      <a:rPr lang="en-US" sz="1800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sym typeface="Symbol" pitchFamily="18" charset="2"/>
                      </a:rPr>
                      <m:t>𝝎</m:t>
                    </m:r>
                    <m:r>
                      <a:rPr lang="en-US" sz="1800" b="1" i="1" baseline="-2500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𝟐</m:t>
                    </m:r>
                  </m:oMath>
                </a14:m>
                <a:r>
                  <a:rPr lang="en-US" sz="1800" b="1" dirty="0">
                    <a:solidFill>
                      <a:schemeClr val="bg1"/>
                    </a:solidFill>
                  </a:rPr>
                  <a:t> is 0.08.</a:t>
                </a:r>
              </a:p>
              <a:p>
                <a:pPr marL="176213" indent="-176213">
                  <a:lnSpc>
                    <a:spcPct val="120000"/>
                  </a:lnSpc>
                  <a:spcAft>
                    <a:spcPct val="50000"/>
                  </a:spcAft>
                  <a:buFontTx/>
                  <a:buChar char="•"/>
                </a:pPr>
                <a:r>
                  <a:rPr lang="en-US" sz="1800" b="1" dirty="0">
                    <a:solidFill>
                      <a:schemeClr val="bg1"/>
                    </a:solidFill>
                  </a:rPr>
                  <a:t>Likelihoods and posteriors are related via Bayes Rule.</a:t>
                </a:r>
              </a:p>
            </p:txBody>
          </p:sp>
        </mc:Choice>
        <mc:Fallback xmlns="">
          <p:sp>
            <p:nvSpPr>
              <p:cNvPr id="147462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17268" y="4692227"/>
                <a:ext cx="8698132" cy="1749194"/>
              </a:xfrm>
              <a:prstGeom prst="rect">
                <a:avLst/>
              </a:prstGeom>
              <a:blipFill>
                <a:blip r:embed="rId3"/>
                <a:stretch>
                  <a:fillRect l="-1603" t="-3597" b="-7914"/>
                </a:stretch>
              </a:blipFill>
              <a:ln w="38100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745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5" r="3055"/>
          <a:stretch/>
        </p:blipFill>
        <p:spPr bwMode="auto">
          <a:xfrm>
            <a:off x="4572000" y="1034783"/>
            <a:ext cx="4370094" cy="3381375"/>
          </a:xfrm>
          <a:prstGeom prst="rect">
            <a:avLst/>
          </a:prstGeom>
          <a:noFill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7459" name="Rectangle 3"/>
              <p:cNvSpPr>
                <a:spLocks noChangeArrowheads="1"/>
              </p:cNvSpPr>
              <p:nvPr/>
            </p:nvSpPr>
            <p:spPr bwMode="auto">
              <a:xfrm>
                <a:off x="228381" y="606002"/>
                <a:ext cx="8686800" cy="52863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lIns="0" tIns="0" rIns="0" bIns="0"/>
              <a:lstStyle/>
              <a:p>
                <a:pPr marL="176213" indent="-176213">
                  <a:lnSpc>
                    <a:spcPct val="120000"/>
                  </a:lnSpc>
                  <a:spcAft>
                    <a:spcPct val="50000"/>
                  </a:spcAft>
                  <a:buFontTx/>
                  <a:buChar char="•"/>
                </a:pPr>
                <a:r>
                  <a:rPr lang="en-US" sz="1800" b="1" dirty="0">
                    <a:solidFill>
                      <a:schemeClr val="bg1"/>
                    </a:solidFill>
                  </a:rPr>
                  <a:t>Two-class problem </a:t>
                </a:r>
                <a14:m>
                  <m:oMath xmlns:m="http://schemas.openxmlformats.org/officeDocument/2006/math">
                    <m:r>
                      <a:rPr lang="en-US" sz="1800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sz="1800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b="1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sym typeface="Symbol" pitchFamily="18" charset="2"/>
                      </a:rPr>
                      <m:t>𝝎</m:t>
                    </m:r>
                    <m:r>
                      <a:rPr lang="en-US" sz="1800" b="1" i="1" baseline="-2500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1800" b="1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 = </m:t>
                    </m:r>
                    <m:r>
                      <a:rPr lang="en-US" sz="1800" b="1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1800" b="1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1800" b="1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1800" b="1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800" b="1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sz="1800" b="1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b="1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sym typeface="Symbol" pitchFamily="18" charset="2"/>
                      </a:rPr>
                      <m:t>𝝎</m:t>
                    </m:r>
                    <m:r>
                      <a:rPr lang="en-US" sz="1800" b="1" i="1" baseline="-2500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1800" b="1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 = </m:t>
                    </m:r>
                    <m:r>
                      <a:rPr lang="en-US" sz="1800" b="1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1800" b="1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1800" b="1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1800" b="1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b="1" dirty="0">
                    <a:solidFill>
                      <a:schemeClr val="bg1"/>
                    </a:solidFill>
                  </a:rPr>
                  <a:t>: </a:t>
                </a:r>
              </a:p>
            </p:txBody>
          </p:sp>
        </mc:Choice>
        <mc:Fallback xmlns="">
          <p:sp>
            <p:nvSpPr>
              <p:cNvPr id="147459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28381" y="606002"/>
                <a:ext cx="8686800" cy="528638"/>
              </a:xfrm>
              <a:prstGeom prst="rect">
                <a:avLst/>
              </a:prstGeom>
              <a:blipFill>
                <a:blip r:embed="rId5"/>
                <a:stretch>
                  <a:fillRect l="-1460" t="-9302"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 Box 10"/>
          <p:cNvSpPr txBox="1">
            <a:spLocks noChangeArrowheads="1"/>
          </p:cNvSpPr>
          <p:nvPr/>
        </p:nvSpPr>
        <p:spPr bwMode="auto">
          <a:xfrm>
            <a:off x="227013" y="57150"/>
            <a:ext cx="68580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 dirty="0">
                <a:solidFill>
                  <a:schemeClr val="accent2"/>
                </a:solidFill>
              </a:rPr>
              <a:t>Posteriors Sum To 1.0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6C2720C-7911-AC4A-89A1-0D9F5F4C308E}"/>
              </a:ext>
            </a:extLst>
          </p:cNvPr>
          <p:cNvGrpSpPr/>
          <p:nvPr/>
        </p:nvGrpSpPr>
        <p:grpSpPr>
          <a:xfrm>
            <a:off x="5366658" y="1665511"/>
            <a:ext cx="2621196" cy="2425957"/>
            <a:chOff x="5366658" y="1665511"/>
            <a:chExt cx="2621196" cy="2425957"/>
          </a:xfrm>
        </p:grpSpPr>
        <p:sp>
          <p:nvSpPr>
            <p:cNvPr id="147466" name="Line 10"/>
            <p:cNvSpPr>
              <a:spLocks noChangeShapeType="1"/>
            </p:cNvSpPr>
            <p:nvPr/>
          </p:nvSpPr>
          <p:spPr bwMode="auto">
            <a:xfrm flipH="1">
              <a:off x="7987853" y="1665511"/>
              <a:ext cx="0" cy="2425957"/>
            </a:xfrm>
            <a:prstGeom prst="line">
              <a:avLst/>
            </a:prstGeom>
            <a:noFill/>
            <a:ln w="38100">
              <a:solidFill>
                <a:srgbClr val="000080"/>
              </a:solidFill>
              <a:prstDash val="dash"/>
              <a:round/>
              <a:headEnd/>
              <a:tailEnd/>
            </a:ln>
            <a:effectLst/>
          </p:spPr>
          <p:txBody>
            <a:bodyPr/>
            <a:lstStyle/>
            <a:p>
              <a:endParaRPr lang="en-US" sz="1800" dirty="0"/>
            </a:p>
          </p:txBody>
        </p:sp>
        <p:sp>
          <p:nvSpPr>
            <p:cNvPr id="10" name="Line 10">
              <a:extLst>
                <a:ext uri="{FF2B5EF4-FFF2-40B4-BE49-F238E27FC236}">
                  <a16:creationId xmlns:a16="http://schemas.microsoft.com/office/drawing/2014/main" id="{1722D304-401C-1E47-8B68-06AEBF55CB1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66658" y="1665511"/>
              <a:ext cx="2621196" cy="0"/>
            </a:xfrm>
            <a:prstGeom prst="line">
              <a:avLst/>
            </a:prstGeom>
            <a:noFill/>
            <a:ln w="38100">
              <a:solidFill>
                <a:srgbClr val="000080"/>
              </a:solidFill>
              <a:prstDash val="dash"/>
              <a:round/>
              <a:headEnd/>
              <a:tailEnd/>
            </a:ln>
            <a:effectLst/>
          </p:spPr>
          <p:txBody>
            <a:bodyPr/>
            <a:lstStyle/>
            <a:p>
              <a:endParaRPr lang="en-US" sz="1800" dirty="0"/>
            </a:p>
          </p:txBody>
        </p:sp>
        <p:sp>
          <p:nvSpPr>
            <p:cNvPr id="12" name="Line 10">
              <a:extLst>
                <a:ext uri="{FF2B5EF4-FFF2-40B4-BE49-F238E27FC236}">
                  <a16:creationId xmlns:a16="http://schemas.microsoft.com/office/drawing/2014/main" id="{0A7A1BE0-0E02-6C46-A71B-BF7C15D460C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366658" y="3886195"/>
              <a:ext cx="2621196" cy="0"/>
            </a:xfrm>
            <a:prstGeom prst="line">
              <a:avLst/>
            </a:prstGeom>
            <a:noFill/>
            <a:ln w="38100">
              <a:solidFill>
                <a:srgbClr val="000080"/>
              </a:solidFill>
              <a:prstDash val="dash"/>
              <a:round/>
              <a:headEnd/>
              <a:tailEnd/>
            </a:ln>
            <a:effectLst/>
          </p:spPr>
          <p:txBody>
            <a:bodyPr/>
            <a:lstStyle/>
            <a:p>
              <a:endParaRPr lang="en-US" sz="1800" dirty="0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13F359B8-25F5-0749-B57B-272B9B79EEB7}"/>
              </a:ext>
            </a:extLst>
          </p:cNvPr>
          <p:cNvGrpSpPr/>
          <p:nvPr/>
        </p:nvGrpSpPr>
        <p:grpSpPr>
          <a:xfrm>
            <a:off x="1012371" y="2928253"/>
            <a:ext cx="2584005" cy="1183625"/>
            <a:chOff x="1012371" y="2928253"/>
            <a:chExt cx="2584005" cy="1183625"/>
          </a:xfrm>
        </p:grpSpPr>
        <p:sp>
          <p:nvSpPr>
            <p:cNvPr id="147465" name="Line 9"/>
            <p:cNvSpPr>
              <a:spLocks noChangeShapeType="1"/>
            </p:cNvSpPr>
            <p:nvPr/>
          </p:nvSpPr>
          <p:spPr bwMode="auto">
            <a:xfrm>
              <a:off x="3596376" y="2928253"/>
              <a:ext cx="0" cy="1183625"/>
            </a:xfrm>
            <a:prstGeom prst="line">
              <a:avLst/>
            </a:prstGeom>
            <a:noFill/>
            <a:ln w="38100">
              <a:solidFill>
                <a:srgbClr val="000080"/>
              </a:solidFill>
              <a:prstDash val="dash"/>
              <a:round/>
              <a:headEnd/>
              <a:tailEnd/>
            </a:ln>
            <a:effectLst/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13" name="Line 9">
              <a:extLst>
                <a:ext uri="{FF2B5EF4-FFF2-40B4-BE49-F238E27FC236}">
                  <a16:creationId xmlns:a16="http://schemas.microsoft.com/office/drawing/2014/main" id="{B6D1753D-1600-8846-96AD-BE185859913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12371" y="2928254"/>
              <a:ext cx="2562233" cy="0"/>
            </a:xfrm>
            <a:prstGeom prst="line">
              <a:avLst/>
            </a:prstGeom>
            <a:noFill/>
            <a:ln w="38100">
              <a:solidFill>
                <a:srgbClr val="000080"/>
              </a:solidFill>
              <a:prstDash val="dash"/>
              <a:round/>
              <a:headEnd/>
              <a:tailEnd/>
            </a:ln>
            <a:effectLst/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14" name="Line 9">
              <a:extLst>
                <a:ext uri="{FF2B5EF4-FFF2-40B4-BE49-F238E27FC236}">
                  <a16:creationId xmlns:a16="http://schemas.microsoft.com/office/drawing/2014/main" id="{14528D54-5633-454A-927D-86FC003C644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12371" y="3875309"/>
              <a:ext cx="2562233" cy="0"/>
            </a:xfrm>
            <a:prstGeom prst="line">
              <a:avLst/>
            </a:prstGeom>
            <a:noFill/>
            <a:ln w="38100">
              <a:solidFill>
                <a:srgbClr val="000080"/>
              </a:solidFill>
              <a:prstDash val="dash"/>
              <a:round/>
              <a:headEnd/>
              <a:tailEnd/>
            </a:ln>
            <a:effectLst/>
          </p:spPr>
          <p:txBody>
            <a:bodyPr/>
            <a:lstStyle/>
            <a:p>
              <a:endParaRPr lang="en-US" sz="1800"/>
            </a:p>
          </p:txBody>
        </p:sp>
      </p:grp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5AE1AAF-FEFE-1F45-9312-C7D48992AEBE}"/>
              </a:ext>
            </a:extLst>
          </p:cNvPr>
          <p:cNvCxnSpPr/>
          <p:nvPr/>
        </p:nvCxnSpPr>
        <p:spPr>
          <a:xfrm flipV="1">
            <a:off x="4081670" y="3988904"/>
            <a:ext cx="3737113" cy="1789044"/>
          </a:xfrm>
          <a:prstGeom prst="line">
            <a:avLst/>
          </a:prstGeom>
          <a:ln w="2540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995758B-E4BF-C44A-B67A-D87FA4BC83A3}"/>
              </a:ext>
            </a:extLst>
          </p:cNvPr>
          <p:cNvCxnSpPr>
            <a:cxnSpLocks/>
          </p:cNvCxnSpPr>
          <p:nvPr/>
        </p:nvCxnSpPr>
        <p:spPr>
          <a:xfrm flipV="1">
            <a:off x="6347791" y="1954402"/>
            <a:ext cx="1514279" cy="3268697"/>
          </a:xfrm>
          <a:prstGeom prst="line">
            <a:avLst/>
          </a:prstGeom>
          <a:ln w="2540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lecture_title">
  <a:themeElements>
    <a:clrScheme name="ISIP Standard">
      <a:dk1>
        <a:srgbClr val="000000"/>
      </a:dk1>
      <a:lt1>
        <a:srgbClr val="000000"/>
      </a:lt1>
      <a:dk2>
        <a:srgbClr val="000000"/>
      </a:dk2>
      <a:lt2>
        <a:srgbClr val="000000"/>
      </a:lt2>
      <a:accent1>
        <a:srgbClr val="333399"/>
      </a:accent1>
      <a:accent2>
        <a:srgbClr val="892034"/>
      </a:accent2>
      <a:accent3>
        <a:srgbClr val="FFFFE2"/>
      </a:accent3>
      <a:accent4>
        <a:srgbClr val="FFFFE2"/>
      </a:accent4>
      <a:accent5>
        <a:srgbClr val="FFFFE2"/>
      </a:accent5>
      <a:accent6>
        <a:srgbClr val="FFFFE2"/>
      </a:accent6>
      <a:hlink>
        <a:srgbClr val="892034"/>
      </a:hlink>
      <a:folHlink>
        <a:srgbClr val="892034"/>
      </a:folHlink>
    </a:clrScheme>
    <a:fontScheme name="ISIP Standard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isip_default">
  <a:themeElements>
    <a:clrScheme name="ISIP Standard">
      <a:dk1>
        <a:srgbClr val="000000"/>
      </a:dk1>
      <a:lt1>
        <a:srgbClr val="000000"/>
      </a:lt1>
      <a:dk2>
        <a:srgbClr val="000000"/>
      </a:dk2>
      <a:lt2>
        <a:srgbClr val="000000"/>
      </a:lt2>
      <a:accent1>
        <a:srgbClr val="333399"/>
      </a:accent1>
      <a:accent2>
        <a:srgbClr val="892034"/>
      </a:accent2>
      <a:accent3>
        <a:srgbClr val="FFFFE2"/>
      </a:accent3>
      <a:accent4>
        <a:srgbClr val="FFFFE2"/>
      </a:accent4>
      <a:accent5>
        <a:srgbClr val="FFFFE2"/>
      </a:accent5>
      <a:accent6>
        <a:srgbClr val="FFFFE2"/>
      </a:accent6>
      <a:hlink>
        <a:srgbClr val="892034"/>
      </a:hlink>
      <a:folHlink>
        <a:srgbClr val="892034"/>
      </a:folHlink>
    </a:clrScheme>
    <a:fontScheme name="ISIP Standard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lecture_title</Template>
  <TotalTime>7394</TotalTime>
  <Words>2773</Words>
  <Application>Microsoft Macintosh PowerPoint</Application>
  <PresentationFormat>Letter Paper (8.5x11 in)</PresentationFormat>
  <Paragraphs>239</Paragraphs>
  <Slides>27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27</vt:i4>
      </vt:variant>
    </vt:vector>
  </HeadingPairs>
  <TitlesOfParts>
    <vt:vector size="34" baseType="lpstr">
      <vt:lpstr>Arial Unicode MS</vt:lpstr>
      <vt:lpstr>Arial</vt:lpstr>
      <vt:lpstr>Cambria Math</vt:lpstr>
      <vt:lpstr>Times New Roman</vt:lpstr>
      <vt:lpstr>Wingdings</vt:lpstr>
      <vt:lpstr>lecture_title</vt:lpstr>
      <vt:lpstr>1_isip_default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Gateway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Valued Gateway Client</dc:creator>
  <cp:lastModifiedBy>Joseph Picone</cp:lastModifiedBy>
  <cp:revision>402</cp:revision>
  <dcterms:created xsi:type="dcterms:W3CDTF">2002-09-12T17:13:32Z</dcterms:created>
  <dcterms:modified xsi:type="dcterms:W3CDTF">2023-01-23T12:49:40Z</dcterms:modified>
</cp:coreProperties>
</file>